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everyone, I'm Ryan Swanson with RegisterMySite. Today I'm going to show you HTML Studio, our browser-based page builder.</a:t>
            </a:r>
          </a:p>
          <a:p/>
          <a:p>
            <a:r>
              <a:t>By the end you'll know how to create your account, build a page from a template, add a widget, turn on analytics, add the behind-the-scenes code that helps Google understand your business, and publish it live.</a:t>
            </a:r>
          </a:p>
          <a:p/>
          <a:p>
            <a:r>
              <a:t>And this isn't a mock-up. Everything you'll see is a real page I built and published while making this deck, for a made-up business called Maple Street Bakery in Long Beach. That's it on the right, live on the web.</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is HTML Studio? It's a page builder that runs right in your browser at html-studio.registermysite.com.</a:t>
            </a:r>
          </a:p>
          <a:p/>
          <a:p>
            <a:r>
              <a:t>Four things make it great for a small business.</a:t>
            </a:r>
          </a:p>
          <a:p/>
          <a:p>
            <a:r>
              <a:t>One: you edit with simple forms. It's called Form Mode. Click a section, change the words, the links, the photo, the colors. No code.</a:t>
            </a:r>
          </a:p>
          <a:p/>
          <a:p>
            <a:r>
              <a:t>Two: there's an AI copilot. You can type something like "make the headline friendlier" and click Apply AI edit.</a:t>
            </a:r>
          </a:p>
          <a:p/>
          <a:p>
            <a:r>
              <a:t>Three: add-ons are built in. Widgets like an announcement bar, EdgeTrack analytics so you can see who's visiting, and a Schema generator that adds the behind-the-scenes info Google loves.</a:t>
            </a:r>
          </a:p>
          <a:p/>
          <a:p>
            <a:r>
              <a:t>And four: publishing is one click. You pick a domain from a list, choose a short name for your page, and click Publish slug.</a:t>
            </a:r>
          </a:p>
          <a:p/>
          <a:p>
            <a:r>
              <a:t>What you get at the end is a plain static HTML page. That means it's fast, and you can download it any time. When I checked, the free plan showed 3 projects and 3 deploys.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a quick tour so nothing feels unfamiliar.</a:t>
            </a:r>
          </a:p>
          <a:p/>
          <a:p>
            <a:r>
              <a:t>On the left, number one, is Page Sections. That's your page from top to bottom: header, hero, and so on. Click any section to edit it.</a:t>
            </a:r>
          </a:p>
          <a:p/>
          <a:p>
            <a:r>
              <a:t>In the middle, number two, is the section editor. Whatever section you clicked, its fields show up here: headline, button text, image link, colors.</a:t>
            </a:r>
          </a:p>
          <a:p/>
          <a:p>
            <a:r>
              <a:t>On the right, number three, is the Live Preview. It updates as you type. You can switch between Desktop, Tablet, and Mobile to check how it looks on a phone.</a:t>
            </a:r>
          </a:p>
          <a:p/>
          <a:p>
            <a:r>
              <a:t>Up top, number four, are the add-ons we'll use today: Templates, SEO, Widgets, and Analytics.</a:t>
            </a:r>
          </a:p>
          <a:p/>
          <a:p>
            <a:r>
              <a:t>And number five, top right, is Export &amp; Deploy. That's how you go live.</a:t>
            </a:r>
          </a:p>
          <a:p/>
          <a:p>
            <a:r>
              <a:t>One tip: on a smaller laptop screen, the preview gets cut off on the right side. Click New Tab above the preview to see the full page.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create your account. You need one to save your work, use the AI copilot, and publish.</a:t>
            </a:r>
          </a:p>
          <a:p/>
          <a:p>
            <a:r>
              <a:t>Go to html-studio.registermysite.com and click Sign in in the top-right corner. Don't worry that it says "Sign in"; that's also where you sign up.</a:t>
            </a:r>
          </a:p>
          <a:p/>
          <a:p>
            <a:r>
              <a:t>A box pops up called "Sign in to HTML Studio." Type your name, your email, and pick a password with at least 8 characters. Then click Create account.</a:t>
            </a:r>
          </a:p>
          <a:p/>
          <a:p>
            <a:r>
              <a:t>If you'd rather not make another password, you can click Continue with Google or Continue with GitHub instead.</a:t>
            </a:r>
          </a:p>
          <a:p/>
          <a:p>
            <a:r>
              <a:t>For this demo I used a Gmail address that goes to our office inbox, and I didn't have to verify anything by email; it logged me straight 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 you know it worked? Two things.</a:t>
            </a:r>
          </a:p>
          <a:p/>
          <a:p>
            <a:r>
              <a:t>First, number one, a little message pops up at the bottom right: "Welcome to HTML Studio."</a:t>
            </a:r>
          </a:p>
          <a:p/>
          <a:p>
            <a:r>
              <a:t>Second, number two, the Sign in button now shows your name.</a:t>
            </a:r>
          </a:p>
          <a:p/>
          <a:p>
            <a:r>
              <a:t>Also good to know: the little gear button next to it is your home base. It holds your saved Projects, your Published sites, your Photos and assets, and any Saved templates.</a:t>
            </a:r>
          </a:p>
          <a:p/>
          <a:p>
            <a:r>
              <a:t>And don't be surprised that the editor shows a sample business when you first arrive. That's just a starter template. We're going to swap it out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pick a starting point.</a:t>
            </a:r>
          </a:p>
          <a:p/>
          <a:p>
            <a:r>
              <a:t>Click Templates in the top bar, number one. A window called "Starter templates" opens with a bunch of ready-made designs: online store, agency, magazine, nonprofit, directory, and more.</a:t>
            </a:r>
          </a:p>
          <a:p/>
          <a:p>
            <a:r>
              <a:t>For our bakery I picked number two, the Blank 12-Column Canvas. It gives you a clean page with a header, a big hero section, and a footer, and you build from there.</a:t>
            </a:r>
          </a:p>
          <a:p/>
          <a:p>
            <a:r>
              <a:t>One tip: choosing a template replaces what's on the page, so do this first, before you start editing.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make it yours. This is where you'll spend most of your time.</a:t>
            </a:r>
          </a:p>
          <a:p/>
          <a:p>
            <a:r>
              <a:t>Click a section on the left, number one. Here I clicked Main Hero, the big section at the top of the page.</a:t>
            </a:r>
          </a:p>
          <a:p/>
          <a:p>
            <a:r>
              <a:t>The middle panel fills with fields. Number two is the Heading; I typed "Fresh sourdough, baked every morning." Number three is the Subheading, the sentence underneath.</a:t>
            </a:r>
          </a:p>
          <a:p/>
          <a:p>
            <a:r>
              <a:t>And number four, the preview on the right updates right away.</a:t>
            </a:r>
          </a:p>
          <a:p/>
          <a:p>
            <a:r>
              <a:t>If you scroll down in the middle panel you'll find the button text, where the button links to, the image link, and colors for that section.</a:t>
            </a:r>
          </a:p>
          <a:p/>
          <a:p>
            <a:r>
              <a:t>Also, at the bottom there's the AI copilot. You can type something like "make this sound warmer" and click Apply AI edit.</a:t>
            </a:r>
          </a:p>
          <a:p/>
          <a:p>
            <a:r>
              <a:t>I did the same for the Header Navigation, putting in the bakery name and an "Order Ahead" button.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Want more on your page? Click + Add New Section at the bottom of the left panel, number one.</a:t>
            </a:r>
          </a:p>
          <a:p/>
          <a:p>
            <a:r>
              <a:t>A window opens, number two, with all the building blocks: a hero, a gallery, pricing, an FAQ, testimonials, a map, a contact form, and lots more.</a:t>
            </a:r>
          </a:p>
          <a:p/>
          <a:p>
            <a:r>
              <a:t>For the bakery, I added a Rich Text block and used it for three specialty cards plus hours and location.</a:t>
            </a:r>
          </a:p>
          <a:p/>
          <a:p>
            <a:r>
              <a:t>Here's the one thing to remember: new sections always get added at the very bottom, even below the footer. So after you add one, drag it up in the Page Sections list to where you want it. If the preview doesn't catch up right away, click Refresh above the preview.</a:t>
            </a:r>
          </a:p>
          <a:p/>
          <a:p>
            <a:r>
              <a:t>Another heads-up: a few template pieces, like the navigation links and the "Built with SiteForge CMS" line in the footer, aren't editable in Form Mode. If that matters for your business, let us know and we'll tidy it up in Advanced Code.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for the fun stuff: add-ons. First up, Widgets.</a:t>
            </a:r>
          </a:p>
          <a:p/>
          <a:p>
            <a:r>
              <a:t>Click Widgets in the top bar of HTML Studio. You can see it in the little picture at the bottom left. That opens Widget Studio in its own window.</a:t>
            </a:r>
          </a:p>
          <a:p/>
          <a:p>
            <a:r>
              <a:t>Number two: choose the widget type. There are four: an Animated Announcement Bar, a Social Review Carousel, a Music or Media Player, and a Visitor Counter. For the bakery I picked the announcement bar, the thin strip across the top of the page.</a:t>
            </a:r>
          </a:p>
          <a:p/>
          <a:p>
            <a:r>
              <a:t>Number three: pick a theme, Dark, Light, Neon, or Glass, and your colors.</a:t>
            </a:r>
          </a:p>
          <a:p/>
          <a:p>
            <a:r>
              <a:t>Number four: type your rotating messages. I used "Fresh sourdough out of the oven every morning at 7am," "Custom birthday cakes: order 48 hours ahead," and "Weekend brunch: Sat and Sun, 8am to 2pm." You can have up to 25.</a:t>
            </a:r>
          </a:p>
          <a:p/>
          <a:p>
            <a:r>
              <a:t>And number five, the preview on the right shows you exactly how it'll look.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scrolling down in Widget Studio.</a:t>
            </a:r>
          </a:p>
          <a:p/>
          <a:p>
            <a:r>
              <a:t>Number one: the button on the bar. Give it a label and a link. I used "Order a cake," linking to the contact part of the page. This one's important: the default button says "Open HTML Studio" and links to our tool, so always change it to something for your customers.</a:t>
            </a:r>
          </a:p>
          <a:p/>
          <a:p>
            <a:r>
              <a:t>Number two is optional: AI instructions. I typed "Warm, friendly bakery feel. Keep contrast accessible."</a:t>
            </a:r>
          </a:p>
          <a:p/>
          <a:p>
            <a:r>
              <a:t>Number three: click Generate with AI &amp; RAG. It builds the widget for you in a few seconds.</a:t>
            </a:r>
          </a:p>
          <a:p/>
          <a:p>
            <a:r>
              <a:t>Then number four: click Send embed back to HTML Studio. That drops the widget right into your page.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Curious what it made? Click the Code tab, number one.</a:t>
            </a:r>
          </a:p>
          <a:p/>
          <a:p>
            <a:r>
              <a:t>Number two, Full embed, is the whole widget in one self-contained block, with no extra files needed.</a:t>
            </a:r>
          </a:p>
          <a:p/>
          <a:p>
            <a:r>
              <a:t>Number three: you can Copy it or download it as an .html file. That's handy if you want to put the same widget on a different website.</a:t>
            </a:r>
          </a:p>
          <a:p/>
          <a:p>
            <a:r>
              <a:t>But for an HTML Studio page you don't need any of that. Number four, Export to HTML Studio, the button at the top, or the Send embed back button we saw on the last slide, does it for you.</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Back in HTML Studio you'll see a new section called Widget, announcement. Like any new section, it lands at the bottom of the list, so, number one, drag it all the way to the top.</a:t>
            </a:r>
          </a:p>
          <a:p/>
          <a:p>
            <a:r>
              <a:t>Number two: there it is, the announcement bar rotating across the top of the page with the "Order a cake" button.</a:t>
            </a:r>
          </a:p>
          <a:p/>
          <a:p>
            <a:r>
              <a:t>If you want to change it later, you can edit the Embed HTML field, or just open Widgets again and send a new one.</a:t>
            </a:r>
          </a:p>
          <a:p/>
          <a:p>
            <a:r>
              <a:t>Small heads-up: the section's Widget title field may say "LIVE VISITORS." That's only an internal label; your customers never see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add-on: EdgeTrack analytics. This is how you find out how many people visit your page, where they come from, and what they look at. It's privacy-friendly and doesn't need a cookie banner.</a:t>
            </a:r>
          </a:p>
          <a:p/>
          <a:p>
            <a:r>
              <a:t>In HTML Studio click Analytics. A window opens called "EdgeTrack analytics." Click Create an EdgeTrack account, number one.</a:t>
            </a:r>
          </a:p>
          <a:p/>
          <a:p>
            <a:r>
              <a:t>That takes you to EdgeTrack. Click Create account and fill in your name, email, and a password, numbers two through four.</a:t>
            </a:r>
          </a:p>
          <a:p/>
          <a:p>
            <a:r>
              <a:t>Number five is your workspace slug. That becomes your private dashboard address. I used maple-street-bakery-demo, so my dashboard lives at maple-street-bakery-demo.edgetrack.registermysite.com.</a:t>
            </a:r>
          </a:p>
          <a:p/>
          <a:p>
            <a:r>
              <a:t>Then number six, click Create workspace. Keep this tab open; we need one thing from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Once you're in EdgeTrack, click + Add Site in the left sidebar, number one.</a:t>
            </a:r>
          </a:p>
          <a:p/>
          <a:p>
            <a:r>
              <a:t>Give it a name, number two. I used "Maple Street Bakery (Demo)." Number three is the domain where your page will live. Ours is going on sites.registermysite.com. Then click Create Site, number four.</a:t>
            </a:r>
          </a:p>
          <a:p/>
          <a:p>
            <a:r>
              <a:t>Now click Embed &amp; Settings in the sidebar, number five. You'll see "Embed Tracking Script" with one short line of code. Click Copy Code, number six.</a:t>
            </a:r>
          </a:p>
          <a:p/>
          <a:p>
            <a:r>
              <a:t>That's the only thing we need from EdgeTrack. Back to HTML Studio.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Back in HTML Studio, click Analytics again, number one.</a:t>
            </a:r>
          </a:p>
          <a:p/>
          <a:p>
            <a:r>
              <a:t>Paste the code into the box called "EdgeTrack embed snippet," number two. Then click Save to head, number three.</a:t>
            </a:r>
          </a:p>
          <a:p/>
          <a:p>
            <a:r>
              <a:t>You'll see a little confirmation at the bottom right: "EdgeTrack snippet added to page head." Done! Analytics is on.</a:t>
            </a:r>
          </a:p>
          <a:p/>
          <a:p>
            <a:r>
              <a:t>Visitors start showing up in your EdgeTrack dashboard once the page is published, which we'll do in a few minutes.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let's help Google find you. Click SEO in the top bar, number one. The window is called "SEO and discoverability."</a:t>
            </a:r>
          </a:p>
          <a:p/>
          <a:p>
            <a:r>
              <a:t>Number two, the Title. That's the blue link people see on Google and the name in the browser tab. A great formula: your business name, what you do, and your city.</a:t>
            </a:r>
          </a:p>
          <a:p/>
          <a:p>
            <a:r>
              <a:t>Number three, the Meta description. That's the sentence or two under the link on Google. Make it sound inviting.</a:t>
            </a:r>
          </a:p>
          <a:p/>
          <a:p>
            <a:r>
              <a:t>Number four, the Canonical URL. That's simply your page's live address. Ours is sites.registermysite.com/maple-street-bakery-demo/.</a:t>
            </a:r>
          </a:p>
          <a:p/>
          <a:p>
            <a:r>
              <a:t>There's also an Open Graph image, the picture that shows when someone shares your link, and an llms.txt blurb, a short summary for AI assistants.</a:t>
            </a:r>
          </a:p>
          <a:p/>
          <a:p>
            <a:r>
              <a:t>Then click Save SEO, number five. Next to it is the Schema generator; that's our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Schema markup sounds technical, but here's the simple version: it's a hidden label on your page that tells Google, "This is a bakery, here's the address, here are the hours." It helps you show up better in local search.</a:t>
            </a:r>
          </a:p>
          <a:p/>
          <a:p>
            <a:r>
              <a:t>In the SEO window, click Schema generator, number one. It opens right inside HTML Studio.</a:t>
            </a:r>
          </a:p>
          <a:p/>
          <a:p>
            <a:r>
              <a:t>Number two: tap Local business in the list of Google rich results.</a:t>
            </a:r>
          </a:p>
          <a:p/>
          <a:p>
            <a:r>
              <a:t>Number three: describe your business in the box. Include your name, your page address, your street and city, your hours, and your price range.</a:t>
            </a:r>
          </a:p>
          <a:p/>
          <a:p>
            <a:r>
              <a:t>Then click Generate, number four.</a:t>
            </a:r>
          </a:p>
          <a:p/>
          <a:p>
            <a:r>
              <a:t>Very important: only give it real facts, and tell it not to add ratings or reviews. In my testing it sometimes invented star ratings and map coordinates, and you never want fake info on your page. For a local shop, ask for the specific type too, like "Bakery."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generator writes the code and a short summary underneath, number one. Read that summary. It tells you what the markup covers and whether there are any placeholders you need to fill in. Ours said "Placeholders to replace: none."</a:t>
            </a:r>
          </a:p>
          <a:p/>
          <a:p>
            <a:r>
              <a:t>Then click Export to HTML Studio, number two. The window closes and the markup is attached to your page. If you open SEO again, the line at the bottom now reads "JSON-LD schema is attached to this page."</a:t>
            </a:r>
          </a:p>
          <a:p/>
          <a:p>
            <a:r>
              <a:t>Number three: once your page is published, click Test in Google. That runs Google's Rich Results Test so you can see if Google likes it.</a:t>
            </a:r>
          </a:p>
          <a:p/>
          <a:p>
            <a:r>
              <a:t>Presenter note: my first attempt came back as a generic LocalBusiness with a couple of made-up details, so I asked again, more specifically, and got a clean Bakery result. It's fine to regenerate until it's right. It still left out the street address, so for a real client, double-check the address is in there before you export.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four: go live!</a:t>
            </a:r>
          </a:p>
          <a:p/>
          <a:p>
            <a:r>
              <a:t>Click Export &amp; Deploy in the top-right corner, number one. The "Export and deploy" window opens. It explains that your page will be published to a short name, called a slug, on the domain you pick.</a:t>
            </a:r>
          </a:p>
          <a:p/>
          <a:p>
            <a:r>
              <a:t>Number two: give your project a name. I typed Maple Street Bakery.</a:t>
            </a:r>
          </a:p>
          <a:p/>
          <a:p>
            <a:r>
              <a:t>Number three: click the Publish zone drop-down. This is the list of domains you can publish on. For a business page, choose sites.registermysite.com, highlighted in green. It's clean and professional.</a:t>
            </a:r>
          </a:p>
          <a:p/>
          <a:p>
            <a:r>
              <a:t>Presenter note: the list also includes some other domains that aren't a good fit for a business page, so steer clients to sites.registermysite.com.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Number one: type your slug. That's the last part of your web address, so keep it short, lowercase, with dashes between words. I used maple-street-bakery-demo.</a:t>
            </a:r>
          </a:p>
          <a:p/>
          <a:p>
            <a:r>
              <a:t>Number two: right below, it shows the full address, and a line telling you whether the slug is available. Green light: "Slug is available." If someone else has it, it'll say it's taken, so just try another.</a:t>
            </a:r>
          </a:p>
          <a:p/>
          <a:p>
            <a:r>
              <a:t>Number three: click Publish slug.</a:t>
            </a:r>
          </a:p>
          <a:p/>
          <a:p>
            <a:r>
              <a:t>A few seconds later you'll see "Live at" and your address, and your page opens in a new tab.</a:t>
            </a:r>
          </a:p>
          <a:p/>
          <a:p>
            <a:r>
              <a:t>Made a change later? Just come back and publish the same slug again. It'll say "You own this slug, publish will update it." You can see and manage everything you've published under the gear button, Published sites.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here it is: our Maple Street Bakery page, live at sites.registermysite.com/maple-street-bakery-demo.</a:t>
            </a:r>
          </a:p>
          <a:p/>
          <a:p>
            <a:r>
              <a:t>Number one, the announcement bar widget rotating across the top with the Order a cake button. Then the header, the hero with our bread photo, the specialties, and the hours.</a:t>
            </a:r>
          </a:p>
          <a:p/>
          <a:p>
            <a:r>
              <a:t>Number two, on the right, is the EdgeTrack dashboard a few minutes after publishing. It's already counting visitors and pageviews.</a:t>
            </a:r>
          </a:p>
          <a:p/>
          <a:p>
            <a:r>
              <a:t>And behind the scenes, the Bakery schema and our SEO title and description are in the page, ready for Google.</a:t>
            </a:r>
          </a:p>
          <a:p/>
          <a:p>
            <a:r>
              <a:t>Presenter note: EdgeTrack also counts your own visits while you're editing in HTML Studio (they show up as "about:srcdoc"), so don't be surprised by a few extra pageviews at first.</a:t>
            </a:r>
          </a:p>
          <a:p/>
          <a:p>
            <a:r>
              <a:t>That's the whole flow, start to finish.</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recap the whole thing in six steps.</a:t>
            </a:r>
          </a:p>
          <a:p/>
          <a:p>
            <a:r>
              <a:t>One: create your account. Sign in, then Create account.</a:t>
            </a:r>
          </a:p>
          <a:p/>
          <a:p>
            <a:r>
              <a:t>Two: pick a template and edit your sections in Form Mode, and remember to drag new sections into place.</a:t>
            </a:r>
          </a:p>
          <a:p/>
          <a:p>
            <a:r>
              <a:t>Three: Widgets. Build it in Widget Studio and send it back to HTML Studio.</a:t>
            </a:r>
          </a:p>
          <a:p/>
          <a:p>
            <a:r>
              <a:t>Four: EdgeTrack. Create your workspace, add your site, copy the code, and Save to head.</a:t>
            </a:r>
          </a:p>
          <a:p/>
          <a:p>
            <a:r>
              <a:t>Five: SEO and Schema. Fill in your title and description, generate your schema with real facts only, and export it.</a:t>
            </a:r>
          </a:p>
          <a:p/>
          <a:p>
            <a:r>
              <a:t>Six: publish. Pick sites.registermysite.com, choose your slug, and click Publish slug.</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it! Your next step: go to html-studio.registermysite.com, create your account, and start with a template tonight.</a:t>
            </a:r>
          </a:p>
          <a:p/>
          <a:p>
            <a:r>
              <a:t>And you don't have to do it alone. If you'd like us to build it with you, or connect it to your own domain name, call or text us at (562) 751-4597 or email info@registermysite.com. We meet with businesses in person across LA and Orange County, and remotely everywhere else.</a:t>
            </a:r>
          </a:p>
          <a:p/>
          <a:p>
            <a:r>
              <a:t>Thanks so much for your time. What questions do you have?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31520" y="1097280"/>
            <a:ext cx="5943600" cy="365760"/>
          </a:xfrm>
          <a:prstGeom prst="rect">
            <a:avLst/>
          </a:prstGeom>
          <a:noFill/>
        </p:spPr>
        <p:txBody>
          <a:bodyPr wrap="square" lIns="18288" rIns="18288" tIns="18288" bIns="18288" anchor="t">
            <a:noAutofit/>
          </a:bodyPr>
          <a:lstStyle/>
          <a:p>
            <a:pPr algn="l">
              <a:lnSpc>
                <a:spcPct val="110000"/>
              </a:lnSpc>
            </a:pPr>
            <a:r>
              <a:rPr sz="1300" b="1" i="0">
                <a:solidFill>
                  <a:srgbClr val="A78BFA"/>
                </a:solidFill>
                <a:latin typeface="Inter"/>
              </a:rPr>
              <a:t>CLIENT HOW-TO  ·  REGISTERMYSITE</a:t>
            </a:r>
          </a:p>
        </p:txBody>
      </p:sp>
      <p:sp>
        <p:nvSpPr>
          <p:cNvPr id="5" name="TextBox 4"/>
          <p:cNvSpPr txBox="1"/>
          <p:nvPr/>
        </p:nvSpPr>
        <p:spPr>
          <a:xfrm>
            <a:off x="731520" y="1554480"/>
            <a:ext cx="6035040" cy="2011680"/>
          </a:xfrm>
          <a:prstGeom prst="rect">
            <a:avLst/>
          </a:prstGeom>
          <a:noFill/>
        </p:spPr>
        <p:txBody>
          <a:bodyPr wrap="square" lIns="18288" rIns="18288" tIns="18288" bIns="18288" anchor="t">
            <a:noAutofit/>
          </a:bodyPr>
          <a:lstStyle/>
          <a:p>
            <a:pPr algn="l">
              <a:lnSpc>
                <a:spcPct val="95000"/>
              </a:lnSpc>
            </a:pPr>
            <a:r>
              <a:rPr sz="5000" b="1" i="0">
                <a:solidFill>
                  <a:srgbClr val="FFFFFF"/>
                </a:solidFill>
                <a:latin typeface="Inter"/>
              </a:rPr>
              <a:t>Build &amp; publish</a:t>
            </a:r>
          </a:p>
          <a:p>
            <a:pPr algn="l">
              <a:lnSpc>
                <a:spcPct val="95000"/>
              </a:lnSpc>
            </a:pPr>
            <a:r>
              <a:rPr sz="5000" b="1" i="0">
                <a:solidFill>
                  <a:srgbClr val="60A5FA"/>
                </a:solidFill>
                <a:latin typeface="Inter"/>
              </a:rPr>
              <a:t>your page</a:t>
            </a:r>
          </a:p>
          <a:p>
            <a:pPr algn="l">
              <a:lnSpc>
                <a:spcPct val="95000"/>
              </a:lnSpc>
            </a:pPr>
            <a:r>
              <a:rPr sz="5000" b="1" i="0">
                <a:solidFill>
                  <a:srgbClr val="FFFFFF"/>
                </a:solidFill>
                <a:latin typeface="Inter"/>
              </a:rPr>
              <a:t>with HTML Studio</a:t>
            </a:r>
          </a:p>
        </p:txBody>
      </p:sp>
      <p:sp>
        <p:nvSpPr>
          <p:cNvPr id="6" name="Rectangle 5"/>
          <p:cNvSpPr/>
          <p:nvPr/>
        </p:nvSpPr>
        <p:spPr>
          <a:xfrm>
            <a:off x="768096" y="3931920"/>
            <a:ext cx="1463040" cy="64008"/>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31520" y="4160520"/>
            <a:ext cx="5760720" cy="914400"/>
          </a:xfrm>
          <a:prstGeom prst="rect">
            <a:avLst/>
          </a:prstGeom>
          <a:noFill/>
        </p:spPr>
        <p:txBody>
          <a:bodyPr wrap="square" lIns="18288" rIns="18288" tIns="18288" bIns="18288" anchor="t">
            <a:noAutofit/>
          </a:bodyPr>
          <a:lstStyle/>
          <a:p>
            <a:pPr algn="l">
              <a:lnSpc>
                <a:spcPct val="115000"/>
              </a:lnSpc>
            </a:pPr>
            <a:r>
              <a:rPr sz="2000" b="0" i="0">
                <a:solidFill>
                  <a:srgbClr val="94A3B8"/>
                </a:solidFill>
                <a:latin typeface="Inter"/>
              </a:rPr>
              <a:t>Account, sections, widgets, analytics, schema, and going live, step by step.</a:t>
            </a:r>
          </a:p>
        </p:txBody>
      </p:sp>
      <p:sp>
        <p:nvSpPr>
          <p:cNvPr id="8" name="TextBox 7"/>
          <p:cNvSpPr txBox="1"/>
          <p:nvPr/>
        </p:nvSpPr>
        <p:spPr>
          <a:xfrm>
            <a:off x="731520" y="5349240"/>
            <a:ext cx="5943600" cy="365760"/>
          </a:xfrm>
          <a:prstGeom prst="rect">
            <a:avLst/>
          </a:prstGeom>
          <a:noFill/>
        </p:spPr>
        <p:txBody>
          <a:bodyPr wrap="square" lIns="18288" rIns="18288" tIns="18288" bIns="18288" anchor="t">
            <a:noAutofit/>
          </a:bodyPr>
          <a:lstStyle/>
          <a:p>
            <a:pPr algn="l">
              <a:lnSpc>
                <a:spcPct val="110000"/>
              </a:lnSpc>
            </a:pPr>
            <a:r>
              <a:rPr sz="1600" b="1" i="0">
                <a:solidFill>
                  <a:srgbClr val="E5E7EB"/>
                </a:solidFill>
                <a:latin typeface="Inter"/>
              </a:rPr>
              <a:t>Ryan Swanson</a:t>
            </a:r>
            <a:r>
              <a:rPr sz="1600" b="0" i="0">
                <a:solidFill>
                  <a:srgbClr val="94A3B8"/>
                </a:solidFill>
                <a:latin typeface="Inter"/>
              </a:rPr>
              <a:t>   ·   RegisterMySite.com</a:t>
            </a:r>
          </a:p>
        </p:txBody>
      </p:sp>
      <p:sp>
        <p:nvSpPr>
          <p:cNvPr id="9" name="Rounded Rectangle 8"/>
          <p:cNvSpPr/>
          <p:nvPr/>
        </p:nvSpPr>
        <p:spPr>
          <a:xfrm>
            <a:off x="6903720" y="1188720"/>
            <a:ext cx="4754880" cy="3703320"/>
          </a:xfrm>
          <a:prstGeom prst="roundRect">
            <a:avLst>
              <a:gd name="adj" fmla="val 5000"/>
            </a:avLst>
          </a:prstGeom>
          <a:solidFill>
            <a:srgbClr val="101018"/>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6903720" y="1188720"/>
            <a:ext cx="4754880" cy="384048"/>
          </a:xfrm>
          <a:prstGeom prst="roundRect">
            <a:avLst>
              <a:gd name="adj" fmla="val 25000"/>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6903720" y="1417320"/>
            <a:ext cx="4754880" cy="155448"/>
          </a:xfrm>
          <a:prstGeom prst="rect">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7040880" y="1316736"/>
            <a:ext cx="118872" cy="118872"/>
          </a:xfrm>
          <a:prstGeom prst="ellipse">
            <a:avLst/>
          </a:prstGeom>
          <a:solidFill>
            <a:srgbClr val="F871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7223760" y="1316736"/>
            <a:ext cx="118872" cy="1188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7406640" y="1316736"/>
            <a:ext cx="118872" cy="118872"/>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80960" y="1261872"/>
            <a:ext cx="3794760" cy="237744"/>
          </a:xfrm>
          <a:prstGeom prst="roundRect">
            <a:avLst>
              <a:gd name="adj" fmla="val 50000"/>
            </a:avLst>
          </a:prstGeom>
          <a:solidFill>
            <a:srgbClr val="0D0D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818120" y="1261872"/>
            <a:ext cx="3566160" cy="237744"/>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sites.registermysite.com/maple-street-bakery-demo/</a:t>
            </a:r>
          </a:p>
        </p:txBody>
      </p:sp>
      <p:pic>
        <p:nvPicPr>
          <p:cNvPr id="17" name="Picture 16" descr="title_live.png"/>
          <p:cNvPicPr>
            <a:picLocks noChangeAspect="1"/>
          </p:cNvPicPr>
          <p:nvPr/>
        </p:nvPicPr>
        <p:blipFill>
          <a:blip r:embed="rId2"/>
          <a:stretch>
            <a:fillRect/>
          </a:stretch>
        </p:blipFill>
        <p:spPr>
          <a:xfrm>
            <a:off x="6949440" y="1600200"/>
            <a:ext cx="4663440" cy="2914650"/>
          </a:xfrm>
          <a:prstGeom prst="rect">
            <a:avLst/>
          </a:prstGeom>
        </p:spPr>
      </p:pic>
      <p:sp>
        <p:nvSpPr>
          <p:cNvPr id="18" name="TextBox 17"/>
          <p:cNvSpPr txBox="1"/>
          <p:nvPr/>
        </p:nvSpPr>
        <p:spPr>
          <a:xfrm>
            <a:off x="6903720" y="5029200"/>
            <a:ext cx="4754880" cy="320040"/>
          </a:xfrm>
          <a:prstGeom prst="rect">
            <a:avLst/>
          </a:prstGeom>
          <a:noFill/>
        </p:spPr>
        <p:txBody>
          <a:bodyPr wrap="square" lIns="18288" rIns="18288" tIns="18288" bIns="18288" anchor="t">
            <a:noAutofit/>
          </a:bodyPr>
          <a:lstStyle/>
          <a:p>
            <a:pPr algn="ctr">
              <a:lnSpc>
                <a:spcPct val="110000"/>
              </a:lnSpc>
            </a:pPr>
            <a:r>
              <a:rPr sz="1200" b="0" i="1">
                <a:solidFill>
                  <a:srgbClr val="64748B"/>
                </a:solidFill>
                <a:latin typeface="Inter"/>
              </a:rPr>
              <a:t>The demo page we’ll build today, live on the web</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WHAT IS HTML STUDIO?</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A page builder that gives you a real, fast web page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2</a:t>
            </a:r>
          </a:p>
        </p:txBody>
      </p:sp>
      <p:sp>
        <p:nvSpPr>
          <p:cNvPr id="10" name="Rounded Rectangle 9"/>
          <p:cNvSpPr/>
          <p:nvPr/>
        </p:nvSpPr>
        <p:spPr>
          <a:xfrm>
            <a:off x="640080" y="1828800"/>
            <a:ext cx="2587752" cy="32461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896112" y="210312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pencil_b.png"/>
          <p:cNvPicPr>
            <a:picLocks noChangeAspect="1"/>
          </p:cNvPicPr>
          <p:nvPr/>
        </p:nvPicPr>
        <p:blipFill>
          <a:blip r:embed="rId3"/>
          <a:stretch>
            <a:fillRect/>
          </a:stretch>
        </p:blipFill>
        <p:spPr>
          <a:xfrm>
            <a:off x="1057046" y="2264054"/>
            <a:ext cx="409651" cy="409651"/>
          </a:xfrm>
          <a:prstGeom prst="rect">
            <a:avLst/>
          </a:prstGeom>
        </p:spPr>
      </p:pic>
      <p:sp>
        <p:nvSpPr>
          <p:cNvPr id="13" name="TextBox 12"/>
          <p:cNvSpPr txBox="1"/>
          <p:nvPr/>
        </p:nvSpPr>
        <p:spPr>
          <a:xfrm>
            <a:off x="896112" y="3017520"/>
            <a:ext cx="2194560" cy="457200"/>
          </a:xfrm>
          <a:prstGeom prst="rect">
            <a:avLst/>
          </a:prstGeom>
          <a:noFill/>
        </p:spPr>
        <p:txBody>
          <a:bodyPr wrap="square" lIns="18288" rIns="18288" tIns="18288" bIns="18288" anchor="t">
            <a:noAutofit/>
          </a:bodyPr>
          <a:lstStyle/>
          <a:p>
            <a:pPr algn="l">
              <a:lnSpc>
                <a:spcPct val="110000"/>
              </a:lnSpc>
            </a:pPr>
            <a:r>
              <a:rPr sz="1900" b="1" i="0">
                <a:solidFill>
                  <a:srgbClr val="FFFFFF"/>
                </a:solidFill>
                <a:latin typeface="Inter"/>
              </a:rPr>
              <a:t>Edit with forms</a:t>
            </a:r>
          </a:p>
        </p:txBody>
      </p:sp>
      <p:sp>
        <p:nvSpPr>
          <p:cNvPr id="14" name="TextBox 13"/>
          <p:cNvSpPr txBox="1"/>
          <p:nvPr/>
        </p:nvSpPr>
        <p:spPr>
          <a:xfrm>
            <a:off x="896112" y="3520440"/>
            <a:ext cx="2148840" cy="1463040"/>
          </a:xfrm>
          <a:prstGeom prst="rect">
            <a:avLst/>
          </a:prstGeom>
          <a:noFill/>
        </p:spPr>
        <p:txBody>
          <a:bodyPr wrap="square" lIns="18288" rIns="18288" tIns="18288" bIns="18288" anchor="t">
            <a:noAutofit/>
          </a:bodyPr>
          <a:lstStyle/>
          <a:p>
            <a:pPr algn="l">
              <a:lnSpc>
                <a:spcPct val="110000"/>
              </a:lnSpc>
            </a:pPr>
            <a:r>
              <a:rPr sz="1450" b="0" i="0">
                <a:solidFill>
                  <a:srgbClr val="94A3B8"/>
                </a:solidFill>
                <a:latin typeface="Inter"/>
              </a:rPr>
              <a:t>Form Mode lets you change text, links, images &amp; colors. No code needed.</a:t>
            </a:r>
          </a:p>
        </p:txBody>
      </p:sp>
      <p:sp>
        <p:nvSpPr>
          <p:cNvPr id="15" name="Rounded Rectangle 14"/>
          <p:cNvSpPr/>
          <p:nvPr/>
        </p:nvSpPr>
        <p:spPr>
          <a:xfrm>
            <a:off x="3410711" y="1828800"/>
            <a:ext cx="2587752" cy="32461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3666744" y="210312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sparkles_k.png"/>
          <p:cNvPicPr>
            <a:picLocks noChangeAspect="1"/>
          </p:cNvPicPr>
          <p:nvPr/>
        </p:nvPicPr>
        <p:blipFill>
          <a:blip r:embed="rId4"/>
          <a:stretch>
            <a:fillRect/>
          </a:stretch>
        </p:blipFill>
        <p:spPr>
          <a:xfrm>
            <a:off x="3827678" y="2264054"/>
            <a:ext cx="409651" cy="409651"/>
          </a:xfrm>
          <a:prstGeom prst="rect">
            <a:avLst/>
          </a:prstGeom>
        </p:spPr>
      </p:pic>
      <p:sp>
        <p:nvSpPr>
          <p:cNvPr id="18" name="TextBox 17"/>
          <p:cNvSpPr txBox="1"/>
          <p:nvPr/>
        </p:nvSpPr>
        <p:spPr>
          <a:xfrm>
            <a:off x="3666744" y="3017520"/>
            <a:ext cx="2194560" cy="457200"/>
          </a:xfrm>
          <a:prstGeom prst="rect">
            <a:avLst/>
          </a:prstGeom>
          <a:noFill/>
        </p:spPr>
        <p:txBody>
          <a:bodyPr wrap="square" lIns="18288" rIns="18288" tIns="18288" bIns="18288" anchor="t">
            <a:noAutofit/>
          </a:bodyPr>
          <a:lstStyle/>
          <a:p>
            <a:pPr algn="l">
              <a:lnSpc>
                <a:spcPct val="110000"/>
              </a:lnSpc>
            </a:pPr>
            <a:r>
              <a:rPr sz="1900" b="1" i="0">
                <a:solidFill>
                  <a:srgbClr val="FFFFFF"/>
                </a:solidFill>
                <a:latin typeface="Inter"/>
              </a:rPr>
              <a:t>AI copilot</a:t>
            </a:r>
          </a:p>
        </p:txBody>
      </p:sp>
      <p:sp>
        <p:nvSpPr>
          <p:cNvPr id="19" name="TextBox 18"/>
          <p:cNvSpPr txBox="1"/>
          <p:nvPr/>
        </p:nvSpPr>
        <p:spPr>
          <a:xfrm>
            <a:off x="3666744" y="3520440"/>
            <a:ext cx="2148840" cy="1463040"/>
          </a:xfrm>
          <a:prstGeom prst="rect">
            <a:avLst/>
          </a:prstGeom>
          <a:noFill/>
        </p:spPr>
        <p:txBody>
          <a:bodyPr wrap="square" lIns="18288" rIns="18288" tIns="18288" bIns="18288" anchor="t">
            <a:noAutofit/>
          </a:bodyPr>
          <a:lstStyle/>
          <a:p>
            <a:pPr algn="l">
              <a:lnSpc>
                <a:spcPct val="110000"/>
              </a:lnSpc>
            </a:pPr>
            <a:r>
              <a:rPr sz="1450" b="0" i="0">
                <a:solidFill>
                  <a:srgbClr val="94A3B8"/>
                </a:solidFill>
                <a:latin typeface="Inter"/>
              </a:rPr>
              <a:t>Describe a change in plain English and click “Apply AI edit.”</a:t>
            </a:r>
          </a:p>
        </p:txBody>
      </p:sp>
      <p:sp>
        <p:nvSpPr>
          <p:cNvPr id="20" name="Rounded Rectangle 19"/>
          <p:cNvSpPr/>
          <p:nvPr/>
        </p:nvSpPr>
        <p:spPr>
          <a:xfrm>
            <a:off x="6181344" y="1828800"/>
            <a:ext cx="2587752" cy="32461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6437376" y="210312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layout-grid_p.png"/>
          <p:cNvPicPr>
            <a:picLocks noChangeAspect="1"/>
          </p:cNvPicPr>
          <p:nvPr/>
        </p:nvPicPr>
        <p:blipFill>
          <a:blip r:embed="rId5"/>
          <a:stretch>
            <a:fillRect/>
          </a:stretch>
        </p:blipFill>
        <p:spPr>
          <a:xfrm>
            <a:off x="6598310" y="2264054"/>
            <a:ext cx="409651" cy="409651"/>
          </a:xfrm>
          <a:prstGeom prst="rect">
            <a:avLst/>
          </a:prstGeom>
        </p:spPr>
      </p:pic>
      <p:sp>
        <p:nvSpPr>
          <p:cNvPr id="23" name="TextBox 22"/>
          <p:cNvSpPr txBox="1"/>
          <p:nvPr/>
        </p:nvSpPr>
        <p:spPr>
          <a:xfrm>
            <a:off x="6437376" y="3017520"/>
            <a:ext cx="2194560" cy="457200"/>
          </a:xfrm>
          <a:prstGeom prst="rect">
            <a:avLst/>
          </a:prstGeom>
          <a:noFill/>
        </p:spPr>
        <p:txBody>
          <a:bodyPr wrap="square" lIns="18288" rIns="18288" tIns="18288" bIns="18288" anchor="t">
            <a:noAutofit/>
          </a:bodyPr>
          <a:lstStyle/>
          <a:p>
            <a:pPr algn="l">
              <a:lnSpc>
                <a:spcPct val="110000"/>
              </a:lnSpc>
            </a:pPr>
            <a:r>
              <a:rPr sz="1900" b="1" i="0">
                <a:solidFill>
                  <a:srgbClr val="FFFFFF"/>
                </a:solidFill>
                <a:latin typeface="Inter"/>
              </a:rPr>
              <a:t>Built-in add-ons</a:t>
            </a:r>
          </a:p>
        </p:txBody>
      </p:sp>
      <p:sp>
        <p:nvSpPr>
          <p:cNvPr id="24" name="TextBox 23"/>
          <p:cNvSpPr txBox="1"/>
          <p:nvPr/>
        </p:nvSpPr>
        <p:spPr>
          <a:xfrm>
            <a:off x="6437376" y="3520440"/>
            <a:ext cx="2148840" cy="1463040"/>
          </a:xfrm>
          <a:prstGeom prst="rect">
            <a:avLst/>
          </a:prstGeom>
          <a:noFill/>
        </p:spPr>
        <p:txBody>
          <a:bodyPr wrap="square" lIns="18288" rIns="18288" tIns="18288" bIns="18288" anchor="t">
            <a:noAutofit/>
          </a:bodyPr>
          <a:lstStyle/>
          <a:p>
            <a:pPr algn="l">
              <a:lnSpc>
                <a:spcPct val="110000"/>
              </a:lnSpc>
            </a:pPr>
            <a:r>
              <a:rPr sz="1450" b="0" i="0">
                <a:solidFill>
                  <a:srgbClr val="94A3B8"/>
                </a:solidFill>
                <a:latin typeface="Inter"/>
              </a:rPr>
              <a:t>Widgets, EdgeTrack analytics, and a Schema generator for Google.</a:t>
            </a:r>
          </a:p>
        </p:txBody>
      </p:sp>
      <p:sp>
        <p:nvSpPr>
          <p:cNvPr id="25" name="Rounded Rectangle 24"/>
          <p:cNvSpPr/>
          <p:nvPr/>
        </p:nvSpPr>
        <p:spPr>
          <a:xfrm>
            <a:off x="8951976" y="1828800"/>
            <a:ext cx="2587752" cy="3246120"/>
          </a:xfrm>
          <a:prstGeom prst="roundRect">
            <a:avLst>
              <a:gd name="adj" fmla="val 7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9208007" y="2103120"/>
            <a:ext cx="731520" cy="73152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rocket_g.png"/>
          <p:cNvPicPr>
            <a:picLocks noChangeAspect="1"/>
          </p:cNvPicPr>
          <p:nvPr/>
        </p:nvPicPr>
        <p:blipFill>
          <a:blip r:embed="rId6"/>
          <a:stretch>
            <a:fillRect/>
          </a:stretch>
        </p:blipFill>
        <p:spPr>
          <a:xfrm>
            <a:off x="9368942" y="2264054"/>
            <a:ext cx="409651" cy="409651"/>
          </a:xfrm>
          <a:prstGeom prst="rect">
            <a:avLst/>
          </a:prstGeom>
        </p:spPr>
      </p:pic>
      <p:sp>
        <p:nvSpPr>
          <p:cNvPr id="28" name="TextBox 27"/>
          <p:cNvSpPr txBox="1"/>
          <p:nvPr/>
        </p:nvSpPr>
        <p:spPr>
          <a:xfrm>
            <a:off x="9208007" y="3017520"/>
            <a:ext cx="2194560" cy="457200"/>
          </a:xfrm>
          <a:prstGeom prst="rect">
            <a:avLst/>
          </a:prstGeom>
          <a:noFill/>
        </p:spPr>
        <p:txBody>
          <a:bodyPr wrap="square" lIns="18288" rIns="18288" tIns="18288" bIns="18288" anchor="t">
            <a:noAutofit/>
          </a:bodyPr>
          <a:lstStyle/>
          <a:p>
            <a:pPr algn="l">
              <a:lnSpc>
                <a:spcPct val="110000"/>
              </a:lnSpc>
            </a:pPr>
            <a:r>
              <a:rPr sz="1900" b="1" i="0">
                <a:solidFill>
                  <a:srgbClr val="FFFFFF"/>
                </a:solidFill>
                <a:latin typeface="Inter"/>
              </a:rPr>
              <a:t>Publish in a click</a:t>
            </a:r>
          </a:p>
        </p:txBody>
      </p:sp>
      <p:sp>
        <p:nvSpPr>
          <p:cNvPr id="29" name="TextBox 28"/>
          <p:cNvSpPr txBox="1"/>
          <p:nvPr/>
        </p:nvSpPr>
        <p:spPr>
          <a:xfrm>
            <a:off x="9208007" y="3520440"/>
            <a:ext cx="2148840" cy="1463040"/>
          </a:xfrm>
          <a:prstGeom prst="rect">
            <a:avLst/>
          </a:prstGeom>
          <a:noFill/>
        </p:spPr>
        <p:txBody>
          <a:bodyPr wrap="square" lIns="18288" rIns="18288" tIns="18288" bIns="18288" anchor="t">
            <a:noAutofit/>
          </a:bodyPr>
          <a:lstStyle/>
          <a:p>
            <a:pPr algn="l">
              <a:lnSpc>
                <a:spcPct val="110000"/>
              </a:lnSpc>
            </a:pPr>
            <a:r>
              <a:rPr sz="1450" b="0" i="0">
                <a:solidFill>
                  <a:srgbClr val="94A3B8"/>
                </a:solidFill>
                <a:latin typeface="Inter"/>
              </a:rPr>
              <a:t>Pick a domain, pick a slug, click “Publish slug.” You’re live.</a:t>
            </a:r>
          </a:p>
        </p:txBody>
      </p:sp>
      <p:sp>
        <p:nvSpPr>
          <p:cNvPr id="30" name="Rounded Rectangle 29"/>
          <p:cNvSpPr/>
          <p:nvPr/>
        </p:nvSpPr>
        <p:spPr>
          <a:xfrm>
            <a:off x="640080" y="5303520"/>
            <a:ext cx="10908792" cy="640080"/>
          </a:xfrm>
          <a:prstGeom prst="roundRect">
            <a:avLst>
              <a:gd name="adj" fmla="val 30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868680" y="5303520"/>
            <a:ext cx="10515600" cy="640080"/>
          </a:xfrm>
          <a:prstGeom prst="rect">
            <a:avLst/>
          </a:prstGeom>
          <a:noFill/>
        </p:spPr>
        <p:txBody>
          <a:bodyPr wrap="square" lIns="18288" rIns="18288" tIns="18288" bIns="18288" anchor="ctr">
            <a:noAutofit/>
          </a:bodyPr>
          <a:lstStyle/>
          <a:p>
            <a:pPr algn="l">
              <a:lnSpc>
                <a:spcPct val="110000"/>
              </a:lnSpc>
            </a:pPr>
            <a:r>
              <a:rPr sz="1400" b="1" i="0">
                <a:solidFill>
                  <a:srgbClr val="FBBF24"/>
                </a:solidFill>
                <a:latin typeface="Inter"/>
              </a:rPr>
              <a:t>Why it matters:  </a:t>
            </a:r>
            <a:r>
              <a:rPr sz="1400" b="0" i="0">
                <a:solidFill>
                  <a:srgbClr val="E5E7EB"/>
                </a:solidFill>
                <a:latin typeface="Inter"/>
              </a:rPr>
              <a:t>the output is a plain, static HTML page, so it loads fast, and you can also download it. The free plan includes 3 projects and 3 deploys.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QUICK TOUR</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Three panels and a top bar</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3</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t01_tour.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4983479" y="2066543"/>
            <a:ext cx="1152144" cy="381304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983479" y="2569463"/>
            <a:ext cx="365760" cy="365760"/>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4" name="Rounded Rectangle 13"/>
          <p:cNvSpPr/>
          <p:nvPr/>
        </p:nvSpPr>
        <p:spPr>
          <a:xfrm>
            <a:off x="6172200" y="2066543"/>
            <a:ext cx="2359152" cy="381304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6172199" y="2569463"/>
            <a:ext cx="365760" cy="365760"/>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6" name="Rounded Rectangle 15"/>
          <p:cNvSpPr/>
          <p:nvPr/>
        </p:nvSpPr>
        <p:spPr>
          <a:xfrm>
            <a:off x="8567928" y="2066543"/>
            <a:ext cx="2962656" cy="381304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8567928" y="2569463"/>
            <a:ext cx="365760" cy="365760"/>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18" name="Rounded Rectangle 17"/>
          <p:cNvSpPr/>
          <p:nvPr/>
        </p:nvSpPr>
        <p:spPr>
          <a:xfrm>
            <a:off x="8041219" y="1805939"/>
            <a:ext cx="1440180" cy="210312"/>
          </a:xfrm>
          <a:prstGeom prst="roundRect">
            <a:avLst>
              <a:gd name="adj" fmla="val 18000"/>
            </a:avLst>
          </a:prstGeom>
          <a:noFill/>
          <a:ln w="31750">
            <a:solidFill>
              <a:srgbClr val="F472B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7804206" y="1568927"/>
            <a:ext cx="329184" cy="329184"/>
          </a:xfrm>
          <a:prstGeom prst="ellipse">
            <a:avLst/>
          </a:prstGeom>
          <a:solidFill>
            <a:srgbClr val="F472B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0" name="Rounded Rectangle 19"/>
          <p:cNvSpPr/>
          <p:nvPr/>
        </p:nvSpPr>
        <p:spPr>
          <a:xfrm>
            <a:off x="11053595" y="1794510"/>
            <a:ext cx="444984" cy="23774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10816583" y="1940082"/>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5</a:t>
            </a:r>
          </a:p>
        </p:txBody>
      </p:sp>
      <p:sp>
        <p:nvSpPr>
          <p:cNvPr id="22" name="Oval 21"/>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3" name="TextBox 22"/>
          <p:cNvSpPr txBox="1"/>
          <p:nvPr/>
        </p:nvSpPr>
        <p:spPr>
          <a:xfrm>
            <a:off x="1143000" y="1828800"/>
            <a:ext cx="3520440" cy="704087"/>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Page Sections</a:t>
            </a:r>
            <a:r>
              <a:rPr sz="1500" b="0" i="0">
                <a:solidFill>
                  <a:srgbClr val="E5E7EB"/>
                </a:solidFill>
                <a:latin typeface="Inter"/>
              </a:rPr>
              <a:t>: your page, top to bottom</a:t>
            </a:r>
          </a:p>
        </p:txBody>
      </p:sp>
      <p:sp>
        <p:nvSpPr>
          <p:cNvPr id="24" name="Oval 23"/>
          <p:cNvSpPr/>
          <p:nvPr/>
        </p:nvSpPr>
        <p:spPr>
          <a:xfrm>
            <a:off x="640080" y="2569464"/>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5" name="TextBox 24"/>
          <p:cNvSpPr txBox="1"/>
          <p:nvPr/>
        </p:nvSpPr>
        <p:spPr>
          <a:xfrm>
            <a:off x="1143000" y="2578608"/>
            <a:ext cx="3520440" cy="704087"/>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Section editor</a:t>
            </a:r>
            <a:r>
              <a:rPr sz="1500" b="0" i="0">
                <a:solidFill>
                  <a:srgbClr val="E5E7EB"/>
                </a:solidFill>
                <a:latin typeface="Inter"/>
              </a:rPr>
              <a:t>: fields for the selected section</a:t>
            </a:r>
          </a:p>
        </p:txBody>
      </p:sp>
      <p:sp>
        <p:nvSpPr>
          <p:cNvPr id="26" name="Oval 25"/>
          <p:cNvSpPr/>
          <p:nvPr/>
        </p:nvSpPr>
        <p:spPr>
          <a:xfrm>
            <a:off x="640080" y="3319272"/>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7" name="TextBox 26"/>
          <p:cNvSpPr txBox="1"/>
          <p:nvPr/>
        </p:nvSpPr>
        <p:spPr>
          <a:xfrm>
            <a:off x="1143000" y="3328415"/>
            <a:ext cx="3520440" cy="704087"/>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Live Preview</a:t>
            </a:r>
            <a:r>
              <a:rPr sz="1500" b="0" i="0">
                <a:solidFill>
                  <a:srgbClr val="E5E7EB"/>
                </a:solidFill>
                <a:latin typeface="Inter"/>
              </a:rPr>
              <a:t>: updates as you type</a:t>
            </a:r>
          </a:p>
        </p:txBody>
      </p:sp>
      <p:sp>
        <p:nvSpPr>
          <p:cNvPr id="28" name="Oval 27"/>
          <p:cNvSpPr/>
          <p:nvPr/>
        </p:nvSpPr>
        <p:spPr>
          <a:xfrm>
            <a:off x="640080" y="4069080"/>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9" name="TextBox 28"/>
          <p:cNvSpPr txBox="1"/>
          <p:nvPr/>
        </p:nvSpPr>
        <p:spPr>
          <a:xfrm>
            <a:off x="1143000" y="4078224"/>
            <a:ext cx="3520440" cy="704087"/>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Templates · SEO · Widgets · Analytics</a:t>
            </a:r>
            <a:r>
              <a:rPr sz="1500" b="0" i="0">
                <a:solidFill>
                  <a:srgbClr val="E5E7EB"/>
                </a:solidFill>
                <a:latin typeface="Inter"/>
              </a:rPr>
              <a:t>: the add-ons</a:t>
            </a:r>
          </a:p>
        </p:txBody>
      </p:sp>
      <p:sp>
        <p:nvSpPr>
          <p:cNvPr id="30" name="Oval 29"/>
          <p:cNvSpPr/>
          <p:nvPr/>
        </p:nvSpPr>
        <p:spPr>
          <a:xfrm>
            <a:off x="640080" y="4818888"/>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5</a:t>
            </a:r>
          </a:p>
        </p:txBody>
      </p:sp>
      <p:sp>
        <p:nvSpPr>
          <p:cNvPr id="31" name="TextBox 30"/>
          <p:cNvSpPr txBox="1"/>
          <p:nvPr/>
        </p:nvSpPr>
        <p:spPr>
          <a:xfrm>
            <a:off x="1143000" y="4828031"/>
            <a:ext cx="3520440" cy="704087"/>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Export &amp; Deploy</a:t>
            </a:r>
            <a:r>
              <a:rPr sz="1500" b="0" i="0">
                <a:solidFill>
                  <a:srgbClr val="E5E7EB"/>
                </a:solidFill>
                <a:latin typeface="Inter"/>
              </a:rPr>
              <a:t>: publish when ready</a:t>
            </a:r>
          </a:p>
        </p:txBody>
      </p:sp>
      <p:sp>
        <p:nvSpPr>
          <p:cNvPr id="32" name="Rounded Rectangle 31"/>
          <p:cNvSpPr/>
          <p:nvPr/>
        </p:nvSpPr>
        <p:spPr>
          <a:xfrm>
            <a:off x="640080" y="5394960"/>
            <a:ext cx="4023360" cy="68580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22959" y="5394960"/>
            <a:ext cx="3703320" cy="68580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On a laptop the preview gets cut off on the right. Use “New Tab” to see the full page.</a:t>
            </a:r>
          </a:p>
        </p:txBody>
      </p:sp>
      <p:sp>
        <p:nvSpPr>
          <p:cNvPr id="34" name="TextBox 33"/>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The HTML Studio editor with our demo project open. Callout 4 (pink) is the add-on group in the top 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1 · CREATE YOUR ACCOUNT</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Sign up in under a minute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4</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s03_masked.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10220134" y="1794510"/>
            <a:ext cx="300108" cy="23774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9983122" y="194008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6236208" y="3364991"/>
            <a:ext cx="4041648"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890564" y="329641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6236208" y="3675887"/>
            <a:ext cx="4041648"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5890564" y="360730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Rounded Rectangle 17"/>
          <p:cNvSpPr/>
          <p:nvPr/>
        </p:nvSpPr>
        <p:spPr>
          <a:xfrm>
            <a:off x="6236208" y="3986784"/>
            <a:ext cx="3739896"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5890564" y="3918204"/>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0" name="Rounded Rectangle 19"/>
          <p:cNvSpPr/>
          <p:nvPr/>
        </p:nvSpPr>
        <p:spPr>
          <a:xfrm>
            <a:off x="9404604" y="4224528"/>
            <a:ext cx="539496" cy="16916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9058960" y="414451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5</a:t>
            </a:r>
          </a:p>
        </p:txBody>
      </p:sp>
      <p:sp>
        <p:nvSpPr>
          <p:cNvPr id="22" name="Oval 21"/>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3" name="TextBox 22"/>
          <p:cNvSpPr txBox="1"/>
          <p:nvPr/>
        </p:nvSpPr>
        <p:spPr>
          <a:xfrm>
            <a:off x="1143000" y="1828800"/>
            <a:ext cx="352044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Sign in</a:t>
            </a:r>
            <a:r>
              <a:rPr sz="1500" b="0" i="0">
                <a:solidFill>
                  <a:srgbClr val="E5E7EB"/>
                </a:solidFill>
                <a:latin typeface="Inter"/>
              </a:rPr>
              <a:t> in the top-right corner</a:t>
            </a:r>
          </a:p>
        </p:txBody>
      </p:sp>
      <p:sp>
        <p:nvSpPr>
          <p:cNvPr id="24" name="Oval 23"/>
          <p:cNvSpPr/>
          <p:nvPr/>
        </p:nvSpPr>
        <p:spPr>
          <a:xfrm>
            <a:off x="640080" y="2478024"/>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5" name="TextBox 24"/>
          <p:cNvSpPr txBox="1"/>
          <p:nvPr/>
        </p:nvSpPr>
        <p:spPr>
          <a:xfrm>
            <a:off x="1143000" y="2487168"/>
            <a:ext cx="352044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Type your </a:t>
            </a:r>
            <a:r>
              <a:rPr sz="1500" b="1" i="0">
                <a:solidFill>
                  <a:srgbClr val="FFFFFF"/>
                </a:solidFill>
                <a:latin typeface="Inter"/>
              </a:rPr>
              <a:t>Name</a:t>
            </a:r>
          </a:p>
        </p:txBody>
      </p:sp>
      <p:sp>
        <p:nvSpPr>
          <p:cNvPr id="26" name="Oval 25"/>
          <p:cNvSpPr/>
          <p:nvPr/>
        </p:nvSpPr>
        <p:spPr>
          <a:xfrm>
            <a:off x="640080" y="3136392"/>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7" name="TextBox 26"/>
          <p:cNvSpPr txBox="1"/>
          <p:nvPr/>
        </p:nvSpPr>
        <p:spPr>
          <a:xfrm>
            <a:off x="1143000" y="3145536"/>
            <a:ext cx="352044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Type your </a:t>
            </a:r>
            <a:r>
              <a:rPr sz="1500" b="1" i="0">
                <a:solidFill>
                  <a:srgbClr val="FFFFFF"/>
                </a:solidFill>
                <a:latin typeface="Inter"/>
              </a:rPr>
              <a:t>Email</a:t>
            </a:r>
          </a:p>
        </p:txBody>
      </p:sp>
      <p:sp>
        <p:nvSpPr>
          <p:cNvPr id="28" name="Oval 27"/>
          <p:cNvSpPr/>
          <p:nvPr/>
        </p:nvSpPr>
        <p:spPr>
          <a:xfrm>
            <a:off x="640080" y="3794760"/>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9" name="TextBox 28"/>
          <p:cNvSpPr txBox="1"/>
          <p:nvPr/>
        </p:nvSpPr>
        <p:spPr>
          <a:xfrm>
            <a:off x="1143000" y="3803904"/>
            <a:ext cx="352044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Choose a </a:t>
            </a:r>
            <a:r>
              <a:rPr sz="1500" b="1" i="0">
                <a:solidFill>
                  <a:srgbClr val="FFFFFF"/>
                </a:solidFill>
                <a:latin typeface="Inter"/>
              </a:rPr>
              <a:t>Password</a:t>
            </a:r>
            <a:r>
              <a:rPr sz="1500" b="0" i="0">
                <a:solidFill>
                  <a:srgbClr val="E5E7EB"/>
                </a:solidFill>
                <a:latin typeface="Inter"/>
              </a:rPr>
              <a:t> (8+ characters)</a:t>
            </a:r>
          </a:p>
        </p:txBody>
      </p:sp>
      <p:sp>
        <p:nvSpPr>
          <p:cNvPr id="30" name="Oval 29"/>
          <p:cNvSpPr/>
          <p:nvPr/>
        </p:nvSpPr>
        <p:spPr>
          <a:xfrm>
            <a:off x="640080" y="4453128"/>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5</a:t>
            </a:r>
          </a:p>
        </p:txBody>
      </p:sp>
      <p:sp>
        <p:nvSpPr>
          <p:cNvPr id="31" name="TextBox 30"/>
          <p:cNvSpPr txBox="1"/>
          <p:nvPr/>
        </p:nvSpPr>
        <p:spPr>
          <a:xfrm>
            <a:off x="1143000" y="4462272"/>
            <a:ext cx="352044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Create account</a:t>
            </a:r>
          </a:p>
        </p:txBody>
      </p:sp>
      <p:sp>
        <p:nvSpPr>
          <p:cNvPr id="32" name="Rounded Rectangle 31"/>
          <p:cNvSpPr/>
          <p:nvPr/>
        </p:nvSpPr>
        <p:spPr>
          <a:xfrm>
            <a:off x="640080" y="5257800"/>
            <a:ext cx="4023360" cy="64008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22959" y="5257800"/>
            <a:ext cx="3703320" cy="64008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Prefer one click? Use “Continue with Google” or “Continue with GitHub.”</a:t>
            </a:r>
          </a:p>
        </p:txBody>
      </p:sp>
      <p:sp>
        <p:nvSpPr>
          <p:cNvPr id="34" name="TextBox 33"/>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Real sign-up for our demo account. Password blurred.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1 · CREATE YOUR ACCOUNT</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You’re in! Here’s how you know</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5</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s04_after_create.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10451592" y="5632704"/>
            <a:ext cx="1042416" cy="210312"/>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10214579" y="5395691"/>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10055399" y="1794510"/>
            <a:ext cx="554712" cy="23774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9818387" y="1940082"/>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Oval 15"/>
          <p:cNvSpPr/>
          <p:nvPr/>
        </p:nvSpPr>
        <p:spPr>
          <a:xfrm>
            <a:off x="640080" y="1819656"/>
            <a:ext cx="384048" cy="384048"/>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7" name="TextBox 16"/>
          <p:cNvSpPr txBox="1"/>
          <p:nvPr/>
        </p:nvSpPr>
        <p:spPr>
          <a:xfrm>
            <a:off x="1143000" y="1828800"/>
            <a:ext cx="3520440" cy="77724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A </a:t>
            </a:r>
            <a:r>
              <a:rPr sz="1600" b="1" i="0">
                <a:solidFill>
                  <a:srgbClr val="FFFFFF"/>
                </a:solidFill>
                <a:latin typeface="Inter"/>
              </a:rPr>
              <a:t>“Welcome to HTML Studio”</a:t>
            </a:r>
            <a:r>
              <a:rPr sz="1600" b="0" i="0">
                <a:solidFill>
                  <a:srgbClr val="E5E7EB"/>
                </a:solidFill>
                <a:latin typeface="Inter"/>
              </a:rPr>
              <a:t> message pops up</a:t>
            </a:r>
          </a:p>
        </p:txBody>
      </p:sp>
      <p:sp>
        <p:nvSpPr>
          <p:cNvPr id="18" name="Oval 17"/>
          <p:cNvSpPr/>
          <p:nvPr/>
        </p:nvSpPr>
        <p:spPr>
          <a:xfrm>
            <a:off x="640080" y="2642616"/>
            <a:ext cx="384048" cy="384048"/>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9" name="TextBox 18"/>
          <p:cNvSpPr txBox="1"/>
          <p:nvPr/>
        </p:nvSpPr>
        <p:spPr>
          <a:xfrm>
            <a:off x="1143000" y="2651760"/>
            <a:ext cx="3520440" cy="77724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Your </a:t>
            </a:r>
            <a:r>
              <a:rPr sz="1600" b="1" i="0">
                <a:solidFill>
                  <a:srgbClr val="FFFFFF"/>
                </a:solidFill>
                <a:latin typeface="Inter"/>
              </a:rPr>
              <a:t>name</a:t>
            </a:r>
            <a:r>
              <a:rPr sz="1600" b="0" i="0">
                <a:solidFill>
                  <a:srgbClr val="E5E7EB"/>
                </a:solidFill>
                <a:latin typeface="Inter"/>
              </a:rPr>
              <a:t> replaces the Sign in button</a:t>
            </a:r>
          </a:p>
        </p:txBody>
      </p:sp>
      <p:sp>
        <p:nvSpPr>
          <p:cNvPr id="20" name="Rounded Rectangle 19"/>
          <p:cNvSpPr/>
          <p:nvPr/>
        </p:nvSpPr>
        <p:spPr>
          <a:xfrm>
            <a:off x="640080" y="3611880"/>
            <a:ext cx="4023360" cy="1417320"/>
          </a:xfrm>
          <a:prstGeom prst="roundRect">
            <a:avLst>
              <a:gd name="adj" fmla="val 1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868680" y="3840480"/>
            <a:ext cx="548640" cy="54864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settings_p.png"/>
          <p:cNvPicPr>
            <a:picLocks noChangeAspect="1"/>
          </p:cNvPicPr>
          <p:nvPr/>
        </p:nvPicPr>
        <p:blipFill>
          <a:blip r:embed="rId4"/>
          <a:stretch>
            <a:fillRect/>
          </a:stretch>
        </p:blipFill>
        <p:spPr>
          <a:xfrm>
            <a:off x="989380" y="3961180"/>
            <a:ext cx="307238" cy="307238"/>
          </a:xfrm>
          <a:prstGeom prst="rect">
            <a:avLst/>
          </a:prstGeom>
        </p:spPr>
      </p:pic>
      <p:sp>
        <p:nvSpPr>
          <p:cNvPr id="23" name="TextBox 22"/>
          <p:cNvSpPr txBox="1"/>
          <p:nvPr/>
        </p:nvSpPr>
        <p:spPr>
          <a:xfrm>
            <a:off x="1600200" y="3749039"/>
            <a:ext cx="2926080" cy="1234440"/>
          </a:xfrm>
          <a:prstGeom prst="rect">
            <a:avLst/>
          </a:prstGeom>
          <a:noFill/>
        </p:spPr>
        <p:txBody>
          <a:bodyPr wrap="square" lIns="18288" rIns="18288" tIns="18288" bIns="18288" anchor="t">
            <a:noAutofit/>
          </a:bodyPr>
          <a:lstStyle/>
          <a:p>
            <a:pPr algn="l">
              <a:lnSpc>
                <a:spcPct val="110000"/>
              </a:lnSpc>
            </a:pPr>
            <a:r>
              <a:rPr sz="1350" b="1" i="0">
                <a:solidFill>
                  <a:srgbClr val="FFFFFF"/>
                </a:solidFill>
                <a:latin typeface="Inter"/>
              </a:rPr>
              <a:t>The ⚙ button</a:t>
            </a:r>
          </a:p>
          <a:p>
            <a:pPr algn="l">
              <a:lnSpc>
                <a:spcPct val="110000"/>
              </a:lnSpc>
              <a:spcBef>
                <a:spcPts val="300"/>
              </a:spcBef>
            </a:pPr>
            <a:r>
              <a:rPr sz="1350" b="0" i="0">
                <a:solidFill>
                  <a:srgbClr val="94A3B8"/>
                </a:solidFill>
                <a:latin typeface="Inter"/>
              </a:rPr>
              <a:t>holds your Projects, Published sites, Photos &amp; assets, and Saved templates.</a:t>
            </a:r>
          </a:p>
        </p:txBody>
      </p:sp>
      <p:sp>
        <p:nvSpPr>
          <p:cNvPr id="24" name="Rounded Rectangle 23"/>
          <p:cNvSpPr/>
          <p:nvPr/>
        </p:nvSpPr>
        <p:spPr>
          <a:xfrm>
            <a:off x="640080" y="5212080"/>
            <a:ext cx="4023360" cy="68580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22959" y="5212080"/>
            <a:ext cx="3703320" cy="68580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Heads-up: the page starts with a sample template. That’s normal; we’ll swap it next.</a:t>
            </a:r>
          </a:p>
        </p:txBody>
      </p:sp>
      <p:sp>
        <p:nvSpPr>
          <p:cNvPr id="26" name="TextBox 25"/>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Right after clicking “Create account.”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2 · PICK A STARTING POINT</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Choose a template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6</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b01_templates.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8041219" y="1828800"/>
            <a:ext cx="411480" cy="16916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7804206" y="190579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8938259" y="3874770"/>
            <a:ext cx="1344168" cy="484632"/>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701247" y="3637757"/>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Oval 15"/>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7" name="TextBox 16"/>
          <p:cNvSpPr txBox="1"/>
          <p:nvPr/>
        </p:nvSpPr>
        <p:spPr>
          <a:xfrm>
            <a:off x="1143000" y="1828800"/>
            <a:ext cx="3520440" cy="86868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t>
            </a:r>
            <a:r>
              <a:rPr sz="1600" b="1" i="0">
                <a:solidFill>
                  <a:srgbClr val="FFFFFF"/>
                </a:solidFill>
                <a:latin typeface="Inter"/>
              </a:rPr>
              <a:t>Templates</a:t>
            </a:r>
            <a:r>
              <a:rPr sz="1600" b="0" i="0">
                <a:solidFill>
                  <a:srgbClr val="E5E7EB"/>
                </a:solidFill>
                <a:latin typeface="Inter"/>
              </a:rPr>
              <a:t> in the top bar</a:t>
            </a:r>
          </a:p>
        </p:txBody>
      </p:sp>
      <p:sp>
        <p:nvSpPr>
          <p:cNvPr id="18" name="Oval 17"/>
          <p:cNvSpPr/>
          <p:nvPr/>
        </p:nvSpPr>
        <p:spPr>
          <a:xfrm>
            <a:off x="640080" y="27340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9" name="TextBox 18"/>
          <p:cNvSpPr txBox="1"/>
          <p:nvPr/>
        </p:nvSpPr>
        <p:spPr>
          <a:xfrm>
            <a:off x="1143000" y="2743200"/>
            <a:ext cx="3520440" cy="86868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Pick a starter. We chose </a:t>
            </a:r>
            <a:r>
              <a:rPr sz="1600" b="1" i="0">
                <a:solidFill>
                  <a:srgbClr val="FFFFFF"/>
                </a:solidFill>
                <a:latin typeface="Inter"/>
              </a:rPr>
              <a:t>Blank 12-Column Canvas</a:t>
            </a:r>
            <a:r>
              <a:rPr sz="1600" b="0" i="0">
                <a:solidFill>
                  <a:srgbClr val="E5E7EB"/>
                </a:solidFill>
                <a:latin typeface="Inter"/>
              </a:rPr>
              <a:t> for a clean slate</a:t>
            </a:r>
          </a:p>
        </p:txBody>
      </p:sp>
      <p:sp>
        <p:nvSpPr>
          <p:cNvPr id="20" name="TextBox 19"/>
          <p:cNvSpPr txBox="1"/>
          <p:nvPr/>
        </p:nvSpPr>
        <p:spPr>
          <a:xfrm>
            <a:off x="640080" y="3749039"/>
            <a:ext cx="4023360" cy="1188720"/>
          </a:xfrm>
          <a:prstGeom prst="rect">
            <a:avLst/>
          </a:prstGeom>
          <a:noFill/>
        </p:spPr>
        <p:txBody>
          <a:bodyPr wrap="square" lIns="18288" rIns="18288" tIns="18288" bIns="18288" anchor="t">
            <a:noAutofit/>
          </a:bodyPr>
          <a:lstStyle/>
          <a:p>
            <a:pPr algn="l">
              <a:lnSpc>
                <a:spcPct val="110000"/>
              </a:lnSpc>
            </a:pPr>
            <a:r>
              <a:rPr sz="1400" b="0" i="0">
                <a:solidFill>
                  <a:srgbClr val="94A3B8"/>
                </a:solidFill>
                <a:latin typeface="Inter"/>
              </a:rPr>
              <a:t>There are industry starters too: e-commerce, agency, magazine, community, nonprofit, directory, and more.</a:t>
            </a:r>
          </a:p>
        </p:txBody>
      </p:sp>
      <p:sp>
        <p:nvSpPr>
          <p:cNvPr id="21" name="Rounded Rectangle 20"/>
          <p:cNvSpPr/>
          <p:nvPr/>
        </p:nvSpPr>
        <p:spPr>
          <a:xfrm>
            <a:off x="640080" y="5212080"/>
            <a:ext cx="4023360" cy="68580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2959" y="5212080"/>
            <a:ext cx="3703320" cy="68580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Picking a template replaces the current page, so choose it first.</a:t>
            </a:r>
          </a:p>
        </p:txBody>
      </p:sp>
      <p:sp>
        <p:nvSpPr>
          <p:cNvPr id="23" name="TextBox 22"/>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The “Starter templates” window.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3 · MAKE IT YOURS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Edit a section with Form Mode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7</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b04_edit_hero.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4997196" y="2491740"/>
            <a:ext cx="1120140" cy="26517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760183" y="2254727"/>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6204204" y="3017520"/>
            <a:ext cx="2292572"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967191" y="2780507"/>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6204204" y="3328415"/>
            <a:ext cx="2292572" cy="41148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5967191" y="3091403"/>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Rounded Rectangle 17"/>
          <p:cNvSpPr/>
          <p:nvPr/>
        </p:nvSpPr>
        <p:spPr>
          <a:xfrm>
            <a:off x="8579072" y="2075688"/>
            <a:ext cx="2942367" cy="3794760"/>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11429268" y="1838675"/>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0" name="Oval 1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1" name="TextBox 20"/>
          <p:cNvSpPr txBox="1"/>
          <p:nvPr/>
        </p:nvSpPr>
        <p:spPr>
          <a:xfrm>
            <a:off x="1143000" y="182880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 section, like </a:t>
            </a:r>
            <a:r>
              <a:rPr sz="1600" b="1" i="0">
                <a:solidFill>
                  <a:srgbClr val="FFFFFF"/>
                </a:solidFill>
                <a:latin typeface="Inter"/>
              </a:rPr>
              <a:t>Main Hero</a:t>
            </a:r>
          </a:p>
        </p:txBody>
      </p:sp>
      <p:sp>
        <p:nvSpPr>
          <p:cNvPr id="22" name="Oval 21"/>
          <p:cNvSpPr/>
          <p:nvPr/>
        </p:nvSpPr>
        <p:spPr>
          <a:xfrm>
            <a:off x="640080" y="25511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3" name="TextBox 22"/>
          <p:cNvSpPr txBox="1"/>
          <p:nvPr/>
        </p:nvSpPr>
        <p:spPr>
          <a:xfrm>
            <a:off x="1143000" y="256032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Change the </a:t>
            </a:r>
            <a:r>
              <a:rPr sz="1600" b="1" i="0">
                <a:solidFill>
                  <a:srgbClr val="FFFFFF"/>
                </a:solidFill>
                <a:latin typeface="Inter"/>
              </a:rPr>
              <a:t>Heading</a:t>
            </a:r>
          </a:p>
        </p:txBody>
      </p:sp>
      <p:sp>
        <p:nvSpPr>
          <p:cNvPr id="24" name="Oval 23"/>
          <p:cNvSpPr/>
          <p:nvPr/>
        </p:nvSpPr>
        <p:spPr>
          <a:xfrm>
            <a:off x="640080" y="32826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5" name="TextBox 24"/>
          <p:cNvSpPr txBox="1"/>
          <p:nvPr/>
        </p:nvSpPr>
        <p:spPr>
          <a:xfrm>
            <a:off x="1143000" y="329184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Change the </a:t>
            </a:r>
            <a:r>
              <a:rPr sz="1600" b="1" i="0">
                <a:solidFill>
                  <a:srgbClr val="FFFFFF"/>
                </a:solidFill>
                <a:latin typeface="Inter"/>
              </a:rPr>
              <a:t>Subheading</a:t>
            </a:r>
          </a:p>
        </p:txBody>
      </p:sp>
      <p:sp>
        <p:nvSpPr>
          <p:cNvPr id="26" name="Oval 25"/>
          <p:cNvSpPr/>
          <p:nvPr/>
        </p:nvSpPr>
        <p:spPr>
          <a:xfrm>
            <a:off x="640080" y="401421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7" name="TextBox 26"/>
          <p:cNvSpPr txBox="1"/>
          <p:nvPr/>
        </p:nvSpPr>
        <p:spPr>
          <a:xfrm>
            <a:off x="1143000" y="402336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Watch the </a:t>
            </a:r>
            <a:r>
              <a:rPr sz="1600" b="1" i="0">
                <a:solidFill>
                  <a:srgbClr val="FFFFFF"/>
                </a:solidFill>
                <a:latin typeface="Inter"/>
              </a:rPr>
              <a:t>Live Preview</a:t>
            </a:r>
            <a:r>
              <a:rPr sz="1600" b="0" i="0">
                <a:solidFill>
                  <a:srgbClr val="E5E7EB"/>
                </a:solidFill>
                <a:latin typeface="Inter"/>
              </a:rPr>
              <a:t> update</a:t>
            </a:r>
          </a:p>
        </p:txBody>
      </p:sp>
      <p:sp>
        <p:nvSpPr>
          <p:cNvPr id="28" name="TextBox 27"/>
          <p:cNvSpPr txBox="1"/>
          <p:nvPr/>
        </p:nvSpPr>
        <p:spPr>
          <a:xfrm>
            <a:off x="640080" y="4800600"/>
            <a:ext cx="4023360" cy="457200"/>
          </a:xfrm>
          <a:prstGeom prst="rect">
            <a:avLst/>
          </a:prstGeom>
          <a:noFill/>
        </p:spPr>
        <p:txBody>
          <a:bodyPr wrap="square" lIns="18288" rIns="18288" tIns="18288" bIns="18288" anchor="t">
            <a:noAutofit/>
          </a:bodyPr>
          <a:lstStyle/>
          <a:p>
            <a:pPr algn="l">
              <a:lnSpc>
                <a:spcPct val="110000"/>
              </a:lnSpc>
            </a:pPr>
            <a:r>
              <a:rPr sz="1350" b="0" i="0">
                <a:solidFill>
                  <a:srgbClr val="94A3B8"/>
                </a:solidFill>
                <a:latin typeface="Inter"/>
              </a:rPr>
              <a:t>Scroll down for button text, links, image URL &amp; colors.</a:t>
            </a:r>
          </a:p>
        </p:txBody>
      </p:sp>
      <p:sp>
        <p:nvSpPr>
          <p:cNvPr id="29" name="Rounded Rectangle 28"/>
          <p:cNvSpPr/>
          <p:nvPr/>
        </p:nvSpPr>
        <p:spPr>
          <a:xfrm>
            <a:off x="640080" y="5303520"/>
            <a:ext cx="4023360" cy="64008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822959" y="5303520"/>
            <a:ext cx="3703320" cy="64008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Stuck? Type a request in the AI copilot box and click “Apply AI edit.”</a:t>
            </a:r>
          </a:p>
        </p:txBody>
      </p:sp>
      <p:sp>
        <p:nvSpPr>
          <p:cNvPr id="31" name="TextBox 30"/>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Editing the hero headline for Maple Street Bakery.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3 · MAKE IT YOURS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Add new sections</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8</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b05_add_section.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4997196" y="3351276"/>
            <a:ext cx="1120140" cy="16916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760183" y="342826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Oval 13"/>
          <p:cNvSpPr/>
          <p:nvPr/>
        </p:nvSpPr>
        <p:spPr>
          <a:xfrm>
            <a:off x="7352507" y="2044415"/>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5" name="Rounded Rectangle 14"/>
          <p:cNvSpPr/>
          <p:nvPr/>
        </p:nvSpPr>
        <p:spPr>
          <a:xfrm>
            <a:off x="6144768" y="2061972"/>
            <a:ext cx="4224528" cy="355701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7" name="TextBox 16"/>
          <p:cNvSpPr txBox="1"/>
          <p:nvPr/>
        </p:nvSpPr>
        <p:spPr>
          <a:xfrm>
            <a:off x="1143000" y="1828800"/>
            <a:ext cx="3520440" cy="868680"/>
          </a:xfrm>
          <a:prstGeom prst="rect">
            <a:avLst/>
          </a:prstGeom>
          <a:noFill/>
        </p:spPr>
        <p:txBody>
          <a:bodyPr wrap="square" lIns="18288" rIns="18288" tIns="18288" bIns="18288" anchor="t">
            <a:noAutofit/>
          </a:bodyPr>
          <a:lstStyle/>
          <a:p>
            <a:pPr algn="l">
              <a:lnSpc>
                <a:spcPct val="105000"/>
              </a:lnSpc>
            </a:pPr>
            <a:r>
              <a:rPr sz="1550" b="0" i="0">
                <a:solidFill>
                  <a:srgbClr val="E5E7EB"/>
                </a:solidFill>
                <a:latin typeface="Inter"/>
              </a:rPr>
              <a:t>Click </a:t>
            </a:r>
            <a:r>
              <a:rPr sz="1550" b="1" i="0">
                <a:solidFill>
                  <a:srgbClr val="FFFFFF"/>
                </a:solidFill>
                <a:latin typeface="Inter"/>
              </a:rPr>
              <a:t>+ Add New Section</a:t>
            </a:r>
          </a:p>
        </p:txBody>
      </p:sp>
      <p:sp>
        <p:nvSpPr>
          <p:cNvPr id="18" name="Oval 17"/>
          <p:cNvSpPr/>
          <p:nvPr/>
        </p:nvSpPr>
        <p:spPr>
          <a:xfrm>
            <a:off x="640080" y="27340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9" name="TextBox 18"/>
          <p:cNvSpPr txBox="1"/>
          <p:nvPr/>
        </p:nvSpPr>
        <p:spPr>
          <a:xfrm>
            <a:off x="1143000" y="2743200"/>
            <a:ext cx="3520440" cy="868680"/>
          </a:xfrm>
          <a:prstGeom prst="rect">
            <a:avLst/>
          </a:prstGeom>
          <a:noFill/>
        </p:spPr>
        <p:txBody>
          <a:bodyPr wrap="square" lIns="18288" rIns="18288" tIns="18288" bIns="18288" anchor="t">
            <a:noAutofit/>
          </a:bodyPr>
          <a:lstStyle/>
          <a:p>
            <a:pPr algn="l">
              <a:lnSpc>
                <a:spcPct val="105000"/>
              </a:lnSpc>
            </a:pPr>
            <a:r>
              <a:rPr sz="1550" b="0" i="0">
                <a:solidFill>
                  <a:srgbClr val="E5E7EB"/>
                </a:solidFill>
                <a:latin typeface="Inter"/>
              </a:rPr>
              <a:t>Pick a block: Hero, Gallery, FAQ, Testimonials, Map, Contact Form, and more</a:t>
            </a:r>
          </a:p>
        </p:txBody>
      </p:sp>
      <p:sp>
        <p:nvSpPr>
          <p:cNvPr id="20" name="Oval 19"/>
          <p:cNvSpPr/>
          <p:nvPr/>
        </p:nvSpPr>
        <p:spPr>
          <a:xfrm>
            <a:off x="640080" y="36484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1" name="TextBox 20"/>
          <p:cNvSpPr txBox="1"/>
          <p:nvPr/>
        </p:nvSpPr>
        <p:spPr>
          <a:xfrm>
            <a:off x="1143000" y="3657600"/>
            <a:ext cx="3520440" cy="868680"/>
          </a:xfrm>
          <a:prstGeom prst="rect">
            <a:avLst/>
          </a:prstGeom>
          <a:noFill/>
        </p:spPr>
        <p:txBody>
          <a:bodyPr wrap="square" lIns="18288" rIns="18288" tIns="18288" bIns="18288" anchor="t">
            <a:noAutofit/>
          </a:bodyPr>
          <a:lstStyle/>
          <a:p>
            <a:pPr algn="l">
              <a:lnSpc>
                <a:spcPct val="105000"/>
              </a:lnSpc>
            </a:pPr>
            <a:r>
              <a:rPr sz="1550" b="0" i="0">
                <a:solidFill>
                  <a:srgbClr val="E5E7EB"/>
                </a:solidFill>
                <a:latin typeface="Inter"/>
              </a:rPr>
              <a:t>Drag the new section into place in </a:t>
            </a:r>
            <a:r>
              <a:rPr sz="1550" b="1" i="0">
                <a:solidFill>
                  <a:srgbClr val="FFFFFF"/>
                </a:solidFill>
                <a:latin typeface="Inter"/>
              </a:rPr>
              <a:t>Page Sections</a:t>
            </a:r>
          </a:p>
        </p:txBody>
      </p:sp>
      <p:sp>
        <p:nvSpPr>
          <p:cNvPr id="22" name="Rounded Rectangle 21"/>
          <p:cNvSpPr/>
          <p:nvPr/>
        </p:nvSpPr>
        <p:spPr>
          <a:xfrm>
            <a:off x="640080" y="4846320"/>
            <a:ext cx="4023360" cy="96012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22959" y="4846320"/>
            <a:ext cx="3703320" cy="96012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New sections land at the very bottom, under the footer. Drag them up, then click Refresh if the preview lags.</a:t>
            </a:r>
          </a:p>
        </p:txBody>
      </p:sp>
      <p:sp>
        <p:nvSpPr>
          <p:cNvPr id="24" name="TextBox 23"/>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The “Add a section” window. We used a Rich Text block for the bakery’s specialties &amp; hours.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WIDGETS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Open Widget Studio &amp; choose a widget</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9</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w02_ws_configure.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5042916" y="2263140"/>
            <a:ext cx="1943100" cy="22860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697272" y="221284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4" name="Rounded Rectangle 13"/>
          <p:cNvSpPr/>
          <p:nvPr/>
        </p:nvSpPr>
        <p:spPr>
          <a:xfrm>
            <a:off x="5038344" y="2647188"/>
            <a:ext cx="1952244" cy="301752"/>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692700" y="263347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6" name="Rounded Rectangle 15"/>
          <p:cNvSpPr/>
          <p:nvPr/>
        </p:nvSpPr>
        <p:spPr>
          <a:xfrm>
            <a:off x="5033772" y="4183380"/>
            <a:ext cx="1961388" cy="85267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688128" y="4445127"/>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18" name="Rounded Rectangle 17"/>
          <p:cNvSpPr/>
          <p:nvPr/>
        </p:nvSpPr>
        <p:spPr>
          <a:xfrm>
            <a:off x="7168896" y="3442715"/>
            <a:ext cx="4361688" cy="37490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6931883" y="3205703"/>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5</a:t>
            </a:r>
          </a:p>
        </p:txBody>
      </p:sp>
      <p:sp>
        <p:nvSpPr>
          <p:cNvPr id="20" name="Oval 1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1" name="TextBox 20"/>
          <p:cNvSpPr txBox="1"/>
          <p:nvPr/>
        </p:nvSpPr>
        <p:spPr>
          <a:xfrm>
            <a:off x="1143000" y="1828800"/>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In HTML Studio, click </a:t>
            </a:r>
            <a:r>
              <a:rPr sz="1450" b="1" i="0">
                <a:solidFill>
                  <a:srgbClr val="FFFFFF"/>
                </a:solidFill>
                <a:latin typeface="Inter"/>
              </a:rPr>
              <a:t>Widgets</a:t>
            </a:r>
            <a:r>
              <a:rPr sz="1450" b="0" i="0">
                <a:solidFill>
                  <a:srgbClr val="E5E7EB"/>
                </a:solidFill>
                <a:latin typeface="Inter"/>
              </a:rPr>
              <a:t> (opens Widget Studio)</a:t>
            </a:r>
          </a:p>
        </p:txBody>
      </p:sp>
      <p:sp>
        <p:nvSpPr>
          <p:cNvPr id="22" name="Oval 21"/>
          <p:cNvSpPr/>
          <p:nvPr/>
        </p:nvSpPr>
        <p:spPr>
          <a:xfrm>
            <a:off x="640080" y="2478024"/>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3" name="TextBox 22"/>
          <p:cNvSpPr txBox="1"/>
          <p:nvPr/>
        </p:nvSpPr>
        <p:spPr>
          <a:xfrm>
            <a:off x="1143000" y="2487168"/>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Pick a </a:t>
            </a:r>
            <a:r>
              <a:rPr sz="1450" b="1" i="0">
                <a:solidFill>
                  <a:srgbClr val="FFFFFF"/>
                </a:solidFill>
                <a:latin typeface="Inter"/>
              </a:rPr>
              <a:t>Widget type</a:t>
            </a:r>
            <a:r>
              <a:rPr sz="1450" b="0" i="0">
                <a:solidFill>
                  <a:srgbClr val="E5E7EB"/>
                </a:solidFill>
                <a:latin typeface="Inter"/>
              </a:rPr>
              <a:t>. We used Animated Announcement Bar</a:t>
            </a:r>
          </a:p>
        </p:txBody>
      </p:sp>
      <p:sp>
        <p:nvSpPr>
          <p:cNvPr id="24" name="Oval 23"/>
          <p:cNvSpPr/>
          <p:nvPr/>
        </p:nvSpPr>
        <p:spPr>
          <a:xfrm>
            <a:off x="640080" y="3136392"/>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5" name="TextBox 24"/>
          <p:cNvSpPr txBox="1"/>
          <p:nvPr/>
        </p:nvSpPr>
        <p:spPr>
          <a:xfrm>
            <a:off x="1143000" y="3145536"/>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Pick a </a:t>
            </a:r>
            <a:r>
              <a:rPr sz="1450" b="1" i="0">
                <a:solidFill>
                  <a:srgbClr val="FFFFFF"/>
                </a:solidFill>
                <a:latin typeface="Inter"/>
              </a:rPr>
              <a:t>Theme</a:t>
            </a:r>
            <a:r>
              <a:rPr sz="1450" b="0" i="0">
                <a:solidFill>
                  <a:srgbClr val="E5E7EB"/>
                </a:solidFill>
                <a:latin typeface="Inter"/>
              </a:rPr>
              <a:t> &amp; colors</a:t>
            </a:r>
          </a:p>
        </p:txBody>
      </p:sp>
      <p:sp>
        <p:nvSpPr>
          <p:cNvPr id="26" name="Oval 25"/>
          <p:cNvSpPr/>
          <p:nvPr/>
        </p:nvSpPr>
        <p:spPr>
          <a:xfrm>
            <a:off x="640080" y="3794760"/>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7" name="TextBox 26"/>
          <p:cNvSpPr txBox="1"/>
          <p:nvPr/>
        </p:nvSpPr>
        <p:spPr>
          <a:xfrm>
            <a:off x="1143000" y="3803904"/>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Type your </a:t>
            </a:r>
            <a:r>
              <a:rPr sz="1450" b="1" i="0">
                <a:solidFill>
                  <a:srgbClr val="FFFFFF"/>
                </a:solidFill>
                <a:latin typeface="Inter"/>
              </a:rPr>
              <a:t>Rotating messages</a:t>
            </a:r>
          </a:p>
        </p:txBody>
      </p:sp>
      <p:sp>
        <p:nvSpPr>
          <p:cNvPr id="28" name="Oval 27"/>
          <p:cNvSpPr/>
          <p:nvPr/>
        </p:nvSpPr>
        <p:spPr>
          <a:xfrm>
            <a:off x="640080" y="4453128"/>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5</a:t>
            </a:r>
          </a:p>
        </p:txBody>
      </p:sp>
      <p:sp>
        <p:nvSpPr>
          <p:cNvPr id="29" name="TextBox 28"/>
          <p:cNvSpPr txBox="1"/>
          <p:nvPr/>
        </p:nvSpPr>
        <p:spPr>
          <a:xfrm>
            <a:off x="1143000" y="4462272"/>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Check the </a:t>
            </a:r>
            <a:r>
              <a:rPr sz="1450" b="1" i="0">
                <a:solidFill>
                  <a:srgbClr val="FFFFFF"/>
                </a:solidFill>
                <a:latin typeface="Inter"/>
              </a:rPr>
              <a:t>Preview</a:t>
            </a:r>
          </a:p>
        </p:txBody>
      </p:sp>
      <p:sp>
        <p:nvSpPr>
          <p:cNvPr id="30" name="Rounded Rectangle 29"/>
          <p:cNvSpPr/>
          <p:nvPr/>
        </p:nvSpPr>
        <p:spPr>
          <a:xfrm>
            <a:off x="585215" y="5202936"/>
            <a:ext cx="3035808" cy="51013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Picture 30" descr="w01_inset.png"/>
          <p:cNvPicPr>
            <a:picLocks noChangeAspect="1"/>
          </p:cNvPicPr>
          <p:nvPr/>
        </p:nvPicPr>
        <p:blipFill>
          <a:blip r:embed="rId4"/>
          <a:stretch>
            <a:fillRect/>
          </a:stretch>
        </p:blipFill>
        <p:spPr>
          <a:xfrm>
            <a:off x="640080" y="5257800"/>
            <a:ext cx="2926080" cy="400411"/>
          </a:xfrm>
          <a:prstGeom prst="rect">
            <a:avLst/>
          </a:prstGeom>
        </p:spPr>
      </p:pic>
      <p:sp>
        <p:nvSpPr>
          <p:cNvPr id="32" name="Rounded Rectangle 31"/>
          <p:cNvSpPr/>
          <p:nvPr/>
        </p:nvSpPr>
        <p:spPr>
          <a:xfrm>
            <a:off x="2032254" y="5319401"/>
            <a:ext cx="623717" cy="284907"/>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Widget Studio (widget-studio.registermysite.com) opens in its own window.</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WIDGETS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Set the button &amp; generate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10</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w03_ws_generate.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5042916" y="4254246"/>
            <a:ext cx="1943100" cy="17373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697272" y="417652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5042916" y="4862322"/>
            <a:ext cx="1943100" cy="32004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697272" y="4857750"/>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5042916" y="5369814"/>
            <a:ext cx="1943100" cy="22860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697272" y="531952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Rounded Rectangle 17"/>
          <p:cNvSpPr/>
          <p:nvPr/>
        </p:nvSpPr>
        <p:spPr>
          <a:xfrm>
            <a:off x="5042916" y="5607558"/>
            <a:ext cx="1943100" cy="210312"/>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4697272" y="5548122"/>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0" name="Oval 1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1" name="TextBox 20"/>
          <p:cNvSpPr txBox="1"/>
          <p:nvPr/>
        </p:nvSpPr>
        <p:spPr>
          <a:xfrm>
            <a:off x="1143000" y="182880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Set the </a:t>
            </a:r>
            <a:r>
              <a:rPr sz="1500" b="1" i="0">
                <a:solidFill>
                  <a:srgbClr val="FFFFFF"/>
                </a:solidFill>
                <a:latin typeface="Inter"/>
              </a:rPr>
              <a:t>button label &amp; link</a:t>
            </a:r>
            <a:r>
              <a:rPr sz="1500" b="0" i="0">
                <a:solidFill>
                  <a:srgbClr val="E5E7EB"/>
                </a:solidFill>
                <a:latin typeface="Inter"/>
              </a:rPr>
              <a:t> (ours: “Order a cake” → #contact)</a:t>
            </a:r>
          </a:p>
        </p:txBody>
      </p:sp>
      <p:sp>
        <p:nvSpPr>
          <p:cNvPr id="22" name="Oval 21"/>
          <p:cNvSpPr/>
          <p:nvPr/>
        </p:nvSpPr>
        <p:spPr>
          <a:xfrm>
            <a:off x="640080" y="25968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3" name="TextBox 22"/>
          <p:cNvSpPr txBox="1"/>
          <p:nvPr/>
        </p:nvSpPr>
        <p:spPr>
          <a:xfrm>
            <a:off x="1143000" y="260604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Optional: add </a:t>
            </a:r>
            <a:r>
              <a:rPr sz="1500" b="1" i="0">
                <a:solidFill>
                  <a:srgbClr val="FFFFFF"/>
                </a:solidFill>
                <a:latin typeface="Inter"/>
              </a:rPr>
              <a:t>AI instructions</a:t>
            </a:r>
            <a:r>
              <a:rPr sz="1500" b="0" i="0">
                <a:solidFill>
                  <a:srgbClr val="E5E7EB"/>
                </a:solidFill>
                <a:latin typeface="Inter"/>
              </a:rPr>
              <a:t>, e.g. “Warm, friendly bakery feel”</a:t>
            </a:r>
          </a:p>
        </p:txBody>
      </p:sp>
      <p:sp>
        <p:nvSpPr>
          <p:cNvPr id="24" name="Oval 23"/>
          <p:cNvSpPr/>
          <p:nvPr/>
        </p:nvSpPr>
        <p:spPr>
          <a:xfrm>
            <a:off x="640080" y="33741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5" name="TextBox 24"/>
          <p:cNvSpPr txBox="1"/>
          <p:nvPr/>
        </p:nvSpPr>
        <p:spPr>
          <a:xfrm>
            <a:off x="1143000" y="338328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Generate with AI &amp; RAG</a:t>
            </a:r>
          </a:p>
        </p:txBody>
      </p:sp>
      <p:sp>
        <p:nvSpPr>
          <p:cNvPr id="26" name="Oval 25"/>
          <p:cNvSpPr/>
          <p:nvPr/>
        </p:nvSpPr>
        <p:spPr>
          <a:xfrm>
            <a:off x="640080" y="41513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7" name="TextBox 26"/>
          <p:cNvSpPr txBox="1"/>
          <p:nvPr/>
        </p:nvSpPr>
        <p:spPr>
          <a:xfrm>
            <a:off x="1143000" y="416052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Send embed back to HTML Studio</a:t>
            </a:r>
          </a:p>
        </p:txBody>
      </p:sp>
      <p:sp>
        <p:nvSpPr>
          <p:cNvPr id="28" name="Rounded Rectangle 27"/>
          <p:cNvSpPr/>
          <p:nvPr/>
        </p:nvSpPr>
        <p:spPr>
          <a:xfrm>
            <a:off x="640080" y="5029200"/>
            <a:ext cx="4023360" cy="86868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2959" y="5029200"/>
            <a:ext cx="3703320" cy="86868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Important  </a:t>
            </a:r>
            <a:r>
              <a:rPr sz="1250" b="0" i="0">
                <a:solidFill>
                  <a:srgbClr val="E5E7EB"/>
                </a:solidFill>
                <a:latin typeface="Inter"/>
              </a:rPr>
              <a:t>Change the default button! It starts as “Open HTML Studio →”, which isn’t what your customers want.</a:t>
            </a:r>
          </a:p>
        </p:txBody>
      </p:sp>
      <p:sp>
        <p:nvSpPr>
          <p:cNvPr id="30" name="TextBox 29"/>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Same Widget Studio window, scrolled down.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WIDGETS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Grab the code, or export it straight in</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11</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w05_ws_code.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10643616" y="2100834"/>
            <a:ext cx="374904" cy="164592"/>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10406603" y="2173254"/>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7324344" y="2439162"/>
            <a:ext cx="457200" cy="13716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7087331" y="2202149"/>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10561320" y="2430018"/>
            <a:ext cx="731520" cy="155448"/>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10324307" y="2493294"/>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Rounded Rectangle 17"/>
          <p:cNvSpPr/>
          <p:nvPr/>
        </p:nvSpPr>
        <p:spPr>
          <a:xfrm>
            <a:off x="10433304" y="1831086"/>
            <a:ext cx="827532" cy="19202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10196291" y="1930938"/>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0" name="Oval 19"/>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1" name="TextBox 20"/>
          <p:cNvSpPr txBox="1"/>
          <p:nvPr/>
        </p:nvSpPr>
        <p:spPr>
          <a:xfrm>
            <a:off x="1143000" y="182880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The </a:t>
            </a:r>
            <a:r>
              <a:rPr sz="1500" b="1" i="0">
                <a:solidFill>
                  <a:srgbClr val="FFFFFF"/>
                </a:solidFill>
                <a:latin typeface="Inter"/>
              </a:rPr>
              <a:t>Code</a:t>
            </a:r>
            <a:r>
              <a:rPr sz="1500" b="0" i="0">
                <a:solidFill>
                  <a:srgbClr val="E5E7EB"/>
                </a:solidFill>
                <a:latin typeface="Inter"/>
              </a:rPr>
              <a:t> tab shows what was generated</a:t>
            </a:r>
          </a:p>
        </p:txBody>
      </p:sp>
      <p:sp>
        <p:nvSpPr>
          <p:cNvPr id="22" name="Oval 21"/>
          <p:cNvSpPr/>
          <p:nvPr/>
        </p:nvSpPr>
        <p:spPr>
          <a:xfrm>
            <a:off x="640080" y="25968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3" name="TextBox 22"/>
          <p:cNvSpPr txBox="1"/>
          <p:nvPr/>
        </p:nvSpPr>
        <p:spPr>
          <a:xfrm>
            <a:off x="1143000" y="2606040"/>
            <a:ext cx="3520440" cy="731519"/>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Full embed</a:t>
            </a:r>
            <a:r>
              <a:rPr sz="1500" b="0" i="0">
                <a:solidFill>
                  <a:srgbClr val="E5E7EB"/>
                </a:solidFill>
                <a:latin typeface="Inter"/>
              </a:rPr>
              <a:t> = one block, no extra files</a:t>
            </a:r>
          </a:p>
        </p:txBody>
      </p:sp>
      <p:sp>
        <p:nvSpPr>
          <p:cNvPr id="24" name="Oval 23"/>
          <p:cNvSpPr/>
          <p:nvPr/>
        </p:nvSpPr>
        <p:spPr>
          <a:xfrm>
            <a:off x="640080" y="33741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5" name="TextBox 24"/>
          <p:cNvSpPr txBox="1"/>
          <p:nvPr/>
        </p:nvSpPr>
        <p:spPr>
          <a:xfrm>
            <a:off x="1143000" y="3383280"/>
            <a:ext cx="3520440" cy="731519"/>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Copy</a:t>
            </a:r>
            <a:r>
              <a:rPr sz="1500" b="0" i="0">
                <a:solidFill>
                  <a:srgbClr val="E5E7EB"/>
                </a:solidFill>
                <a:latin typeface="Inter"/>
              </a:rPr>
              <a:t> or download </a:t>
            </a:r>
            <a:r>
              <a:rPr sz="1500" b="1" i="0">
                <a:solidFill>
                  <a:srgbClr val="FFFFFF"/>
                </a:solidFill>
                <a:latin typeface="Inter"/>
              </a:rPr>
              <a:t>.html</a:t>
            </a:r>
            <a:r>
              <a:rPr sz="1500" b="0" i="0">
                <a:solidFill>
                  <a:srgbClr val="E5E7EB"/>
                </a:solidFill>
                <a:latin typeface="Inter"/>
              </a:rPr>
              <a:t> to use it anywhere</a:t>
            </a:r>
          </a:p>
        </p:txBody>
      </p:sp>
      <p:sp>
        <p:nvSpPr>
          <p:cNvPr id="26" name="Oval 25"/>
          <p:cNvSpPr/>
          <p:nvPr/>
        </p:nvSpPr>
        <p:spPr>
          <a:xfrm>
            <a:off x="640080" y="41513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7" name="TextBox 26"/>
          <p:cNvSpPr txBox="1"/>
          <p:nvPr/>
        </p:nvSpPr>
        <p:spPr>
          <a:xfrm>
            <a:off x="1143000" y="4160520"/>
            <a:ext cx="3520440" cy="731519"/>
          </a:xfrm>
          <a:prstGeom prst="rect">
            <a:avLst/>
          </a:prstGeom>
          <a:noFill/>
        </p:spPr>
        <p:txBody>
          <a:bodyPr wrap="square" lIns="18288" rIns="18288" tIns="18288" bIns="18288" anchor="t">
            <a:noAutofit/>
          </a:bodyPr>
          <a:lstStyle/>
          <a:p>
            <a:pPr algn="l">
              <a:lnSpc>
                <a:spcPct val="105000"/>
              </a:lnSpc>
            </a:pPr>
            <a:r>
              <a:rPr sz="1500" b="1" i="0">
                <a:solidFill>
                  <a:srgbClr val="FFFFFF"/>
                </a:solidFill>
                <a:latin typeface="Inter"/>
              </a:rPr>
              <a:t>Export to HTML Studio</a:t>
            </a:r>
            <a:r>
              <a:rPr sz="1500" b="0" i="0">
                <a:solidFill>
                  <a:srgbClr val="E5E7EB"/>
                </a:solidFill>
                <a:latin typeface="Inter"/>
              </a:rPr>
              <a:t> does it all for you</a:t>
            </a:r>
          </a:p>
        </p:txBody>
      </p:sp>
      <p:sp>
        <p:nvSpPr>
          <p:cNvPr id="28" name="Rounded Rectangle 27"/>
          <p:cNvSpPr/>
          <p:nvPr/>
        </p:nvSpPr>
        <p:spPr>
          <a:xfrm>
            <a:off x="640080" y="5120640"/>
            <a:ext cx="4023360" cy="73152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2959" y="5120640"/>
            <a:ext cx="3703320" cy="73152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For HTML Studio pages, just use Export. Copy is handy for other websites.</a:t>
            </a:r>
          </a:p>
        </p:txBody>
      </p:sp>
      <p:sp>
        <p:nvSpPr>
          <p:cNvPr id="30" name="TextBox 29"/>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Widget Studio’s Code tab for our announcement bar.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WIDGETS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Move the widget to the top</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12</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w07_widget_moved.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4997196" y="2226564"/>
            <a:ext cx="1120140" cy="26517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760183" y="1989551"/>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8609076" y="2318004"/>
            <a:ext cx="2862072" cy="210312"/>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372063" y="2080991"/>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Oval 15"/>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7" name="TextBox 16"/>
          <p:cNvSpPr txBox="1"/>
          <p:nvPr/>
        </p:nvSpPr>
        <p:spPr>
          <a:xfrm>
            <a:off x="1143000" y="1828800"/>
            <a:ext cx="3520440" cy="960120"/>
          </a:xfrm>
          <a:prstGeom prst="rect">
            <a:avLst/>
          </a:prstGeom>
          <a:noFill/>
        </p:spPr>
        <p:txBody>
          <a:bodyPr wrap="square" lIns="18288" rIns="18288" tIns="18288" bIns="18288" anchor="t">
            <a:noAutofit/>
          </a:bodyPr>
          <a:lstStyle/>
          <a:p>
            <a:pPr algn="l">
              <a:lnSpc>
                <a:spcPct val="105000"/>
              </a:lnSpc>
            </a:pPr>
            <a:r>
              <a:rPr sz="1550" b="0" i="0">
                <a:solidFill>
                  <a:srgbClr val="E5E7EB"/>
                </a:solidFill>
                <a:latin typeface="Inter"/>
              </a:rPr>
              <a:t>A new </a:t>
            </a:r>
            <a:r>
              <a:rPr sz="1550" b="1" i="0">
                <a:solidFill>
                  <a:srgbClr val="FFFFFF"/>
                </a:solidFill>
                <a:latin typeface="Inter"/>
              </a:rPr>
              <a:t>Widget · announcement</a:t>
            </a:r>
            <a:r>
              <a:rPr sz="1550" b="0" i="0">
                <a:solidFill>
                  <a:srgbClr val="E5E7EB"/>
                </a:solidFill>
                <a:latin typeface="Inter"/>
              </a:rPr>
              <a:t> section appears. Drag it to the top of the list</a:t>
            </a:r>
          </a:p>
        </p:txBody>
      </p:sp>
      <p:sp>
        <p:nvSpPr>
          <p:cNvPr id="18" name="Oval 17"/>
          <p:cNvSpPr/>
          <p:nvPr/>
        </p:nvSpPr>
        <p:spPr>
          <a:xfrm>
            <a:off x="640080" y="28254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9" name="TextBox 18"/>
          <p:cNvSpPr txBox="1"/>
          <p:nvPr/>
        </p:nvSpPr>
        <p:spPr>
          <a:xfrm>
            <a:off x="1143000" y="2834640"/>
            <a:ext cx="3520440" cy="960120"/>
          </a:xfrm>
          <a:prstGeom prst="rect">
            <a:avLst/>
          </a:prstGeom>
          <a:noFill/>
        </p:spPr>
        <p:txBody>
          <a:bodyPr wrap="square" lIns="18288" rIns="18288" tIns="18288" bIns="18288" anchor="t">
            <a:noAutofit/>
          </a:bodyPr>
          <a:lstStyle/>
          <a:p>
            <a:pPr algn="l">
              <a:lnSpc>
                <a:spcPct val="105000"/>
              </a:lnSpc>
            </a:pPr>
            <a:r>
              <a:rPr sz="1550" b="0" i="0">
                <a:solidFill>
                  <a:srgbClr val="E5E7EB"/>
                </a:solidFill>
                <a:latin typeface="Inter"/>
              </a:rPr>
              <a:t>The bar now sits across the top of your page</a:t>
            </a:r>
          </a:p>
        </p:txBody>
      </p:sp>
      <p:sp>
        <p:nvSpPr>
          <p:cNvPr id="20" name="TextBox 19"/>
          <p:cNvSpPr txBox="1"/>
          <p:nvPr/>
        </p:nvSpPr>
        <p:spPr>
          <a:xfrm>
            <a:off x="640080" y="3931920"/>
            <a:ext cx="4023360" cy="914400"/>
          </a:xfrm>
          <a:prstGeom prst="rect">
            <a:avLst/>
          </a:prstGeom>
          <a:noFill/>
        </p:spPr>
        <p:txBody>
          <a:bodyPr wrap="square" lIns="18288" rIns="18288" tIns="18288" bIns="18288" anchor="t">
            <a:noAutofit/>
          </a:bodyPr>
          <a:lstStyle/>
          <a:p>
            <a:pPr algn="l">
              <a:lnSpc>
                <a:spcPct val="110000"/>
              </a:lnSpc>
            </a:pPr>
            <a:r>
              <a:rPr sz="1400" b="0" i="0">
                <a:solidFill>
                  <a:srgbClr val="94A3B8"/>
                </a:solidFill>
                <a:latin typeface="Inter"/>
              </a:rPr>
              <a:t>To change it later, edit the Embed HTML field, or run Widget Studio again.</a:t>
            </a:r>
          </a:p>
        </p:txBody>
      </p:sp>
      <p:sp>
        <p:nvSpPr>
          <p:cNvPr id="21" name="Rounded Rectangle 20"/>
          <p:cNvSpPr/>
          <p:nvPr/>
        </p:nvSpPr>
        <p:spPr>
          <a:xfrm>
            <a:off x="640080" y="5074920"/>
            <a:ext cx="4023360" cy="82296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2959" y="5074920"/>
            <a:ext cx="3703320" cy="82296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The section’s “Widget title” may say LIVE VISITORS. It’s just a label and doesn’t show on the page.</a:t>
            </a:r>
          </a:p>
        </p:txBody>
      </p:sp>
      <p:sp>
        <p:nvSpPr>
          <p:cNvPr id="23" name="TextBox 22"/>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After dragging the widget section above the header.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EDGETRACK ANALYTICS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Create your EdgeTrack account</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13</a:t>
            </a:r>
          </a:p>
        </p:txBody>
      </p:sp>
      <p:sp>
        <p:nvSpPr>
          <p:cNvPr id="10" name="Rounded Rectangle 9"/>
          <p:cNvSpPr/>
          <p:nvPr/>
        </p:nvSpPr>
        <p:spPr>
          <a:xfrm>
            <a:off x="630936" y="1773936"/>
            <a:ext cx="4956048" cy="1182841"/>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a02_top.png"/>
          <p:cNvPicPr>
            <a:picLocks noChangeAspect="1"/>
          </p:cNvPicPr>
          <p:nvPr/>
        </p:nvPicPr>
        <p:blipFill>
          <a:blip r:embed="rId3"/>
          <a:stretch>
            <a:fillRect/>
          </a:stretch>
        </p:blipFill>
        <p:spPr>
          <a:xfrm>
            <a:off x="685800" y="1828800"/>
            <a:ext cx="4846320" cy="1073114"/>
          </a:xfrm>
          <a:prstGeom prst="rect">
            <a:avLst/>
          </a:prstGeom>
        </p:spPr>
      </p:pic>
      <p:sp>
        <p:nvSpPr>
          <p:cNvPr id="12" name="Rounded Rectangle 11"/>
          <p:cNvSpPr/>
          <p:nvPr/>
        </p:nvSpPr>
        <p:spPr>
          <a:xfrm>
            <a:off x="824266" y="2534112"/>
            <a:ext cx="1748136" cy="320203"/>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588862" y="252962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7214616" y="1728216"/>
            <a:ext cx="3950208" cy="427024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e02_card.png"/>
          <p:cNvPicPr>
            <a:picLocks noChangeAspect="1"/>
          </p:cNvPicPr>
          <p:nvPr/>
        </p:nvPicPr>
        <p:blipFill>
          <a:blip r:embed="rId4"/>
          <a:stretch>
            <a:fillRect/>
          </a:stretch>
        </p:blipFill>
        <p:spPr>
          <a:xfrm>
            <a:off x="7269480" y="1783080"/>
            <a:ext cx="3840480" cy="4160520"/>
          </a:xfrm>
          <a:prstGeom prst="rect">
            <a:avLst/>
          </a:prstGeom>
        </p:spPr>
      </p:pic>
      <p:sp>
        <p:nvSpPr>
          <p:cNvPr id="16" name="Rounded Rectangle 15"/>
          <p:cNvSpPr/>
          <p:nvPr/>
        </p:nvSpPr>
        <p:spPr>
          <a:xfrm>
            <a:off x="7573518" y="3517296"/>
            <a:ext cx="3232404" cy="36804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7227874" y="3536727"/>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8" name="Rounded Rectangle 17"/>
          <p:cNvSpPr/>
          <p:nvPr/>
        </p:nvSpPr>
        <p:spPr>
          <a:xfrm>
            <a:off x="7573518" y="3933348"/>
            <a:ext cx="3232404" cy="36804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7227874" y="3952779"/>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20" name="Rounded Rectangle 19"/>
          <p:cNvSpPr/>
          <p:nvPr/>
        </p:nvSpPr>
        <p:spPr>
          <a:xfrm>
            <a:off x="7573518" y="4349400"/>
            <a:ext cx="3232404" cy="36804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7227874" y="4368831"/>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2" name="Rounded Rectangle 21"/>
          <p:cNvSpPr/>
          <p:nvPr/>
        </p:nvSpPr>
        <p:spPr>
          <a:xfrm>
            <a:off x="7573518" y="4765452"/>
            <a:ext cx="3232404" cy="36804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7227874" y="4784883"/>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5</a:t>
            </a:r>
          </a:p>
        </p:txBody>
      </p:sp>
      <p:sp>
        <p:nvSpPr>
          <p:cNvPr id="24" name="Rounded Rectangle 23"/>
          <p:cNvSpPr/>
          <p:nvPr/>
        </p:nvSpPr>
        <p:spPr>
          <a:xfrm>
            <a:off x="7573518" y="5345525"/>
            <a:ext cx="3232404" cy="368046"/>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7227874" y="5364956"/>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6</a:t>
            </a:r>
          </a:p>
        </p:txBody>
      </p:sp>
      <p:sp>
        <p:nvSpPr>
          <p:cNvPr id="26" name="Oval 25"/>
          <p:cNvSpPr/>
          <p:nvPr/>
        </p:nvSpPr>
        <p:spPr>
          <a:xfrm>
            <a:off x="685800" y="32369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7" name="TextBox 26"/>
          <p:cNvSpPr txBox="1"/>
          <p:nvPr/>
        </p:nvSpPr>
        <p:spPr>
          <a:xfrm>
            <a:off x="1188720" y="3246120"/>
            <a:ext cx="434340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In HTML Studio click </a:t>
            </a:r>
            <a:r>
              <a:rPr sz="1500" b="1" i="0">
                <a:solidFill>
                  <a:srgbClr val="FFFFFF"/>
                </a:solidFill>
                <a:latin typeface="Inter"/>
              </a:rPr>
              <a:t>Analytics</a:t>
            </a:r>
            <a:r>
              <a:rPr sz="1500" b="0" i="0">
                <a:solidFill>
                  <a:srgbClr val="E5E7EB"/>
                </a:solidFill>
                <a:latin typeface="Inter"/>
              </a:rPr>
              <a:t> → </a:t>
            </a:r>
            <a:r>
              <a:rPr sz="1500" b="1" i="0">
                <a:solidFill>
                  <a:srgbClr val="FFFFFF"/>
                </a:solidFill>
                <a:latin typeface="Inter"/>
              </a:rPr>
              <a:t>Create an EdgeTrack account</a:t>
            </a:r>
          </a:p>
        </p:txBody>
      </p:sp>
      <p:sp>
        <p:nvSpPr>
          <p:cNvPr id="28" name="Oval 27"/>
          <p:cNvSpPr/>
          <p:nvPr/>
        </p:nvSpPr>
        <p:spPr>
          <a:xfrm>
            <a:off x="685800" y="3895344"/>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9" name="TextBox 28"/>
          <p:cNvSpPr txBox="1"/>
          <p:nvPr/>
        </p:nvSpPr>
        <p:spPr>
          <a:xfrm>
            <a:off x="1188720" y="3904487"/>
            <a:ext cx="434340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Name, email &amp; password (8+ characters)</a:t>
            </a:r>
          </a:p>
        </p:txBody>
      </p:sp>
      <p:sp>
        <p:nvSpPr>
          <p:cNvPr id="30" name="Oval 29"/>
          <p:cNvSpPr/>
          <p:nvPr/>
        </p:nvSpPr>
        <p:spPr>
          <a:xfrm>
            <a:off x="685800" y="4553712"/>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31" name="TextBox 30"/>
          <p:cNvSpPr txBox="1"/>
          <p:nvPr/>
        </p:nvSpPr>
        <p:spPr>
          <a:xfrm>
            <a:off x="1188720" y="4562856"/>
            <a:ext cx="434340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A </a:t>
            </a:r>
            <a:r>
              <a:rPr sz="1500" b="1" i="0">
                <a:solidFill>
                  <a:srgbClr val="FFFFFF"/>
                </a:solidFill>
                <a:latin typeface="Inter"/>
              </a:rPr>
              <a:t>workspace slug</a:t>
            </a:r>
            <a:r>
              <a:rPr sz="1500" b="0" i="0">
                <a:solidFill>
                  <a:srgbClr val="E5E7EB"/>
                </a:solidFill>
                <a:latin typeface="Inter"/>
              </a:rPr>
              <a:t>: your private dashboard address</a:t>
            </a:r>
          </a:p>
        </p:txBody>
      </p:sp>
      <p:sp>
        <p:nvSpPr>
          <p:cNvPr id="32" name="Oval 31"/>
          <p:cNvSpPr/>
          <p:nvPr/>
        </p:nvSpPr>
        <p:spPr>
          <a:xfrm>
            <a:off x="685800" y="5212080"/>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33" name="TextBox 32"/>
          <p:cNvSpPr txBox="1"/>
          <p:nvPr/>
        </p:nvSpPr>
        <p:spPr>
          <a:xfrm>
            <a:off x="1188720" y="5221224"/>
            <a:ext cx="4343400" cy="612647"/>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Create workspace</a:t>
            </a:r>
          </a:p>
        </p:txBody>
      </p:sp>
      <p:sp>
        <p:nvSpPr>
          <p:cNvPr id="34" name="TextBox 33"/>
          <p:cNvSpPr txBox="1"/>
          <p:nvPr/>
        </p:nvSpPr>
        <p:spPr>
          <a:xfrm>
            <a:off x="685800" y="5989320"/>
            <a:ext cx="1051560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Left: HTML Studio’s Analytics window. Right: edgetrack.registermysite.com (password blurred).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EDGETRACK ANALYTICS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Add your site &amp; copy the tracking code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14</a:t>
            </a:r>
          </a:p>
        </p:txBody>
      </p:sp>
      <p:sp>
        <p:nvSpPr>
          <p:cNvPr id="10" name="Rounded Rectangle 9"/>
          <p:cNvSpPr/>
          <p:nvPr/>
        </p:nvSpPr>
        <p:spPr>
          <a:xfrm>
            <a:off x="630936" y="1728216"/>
            <a:ext cx="4041648" cy="2759500"/>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e04_modal.png"/>
          <p:cNvPicPr>
            <a:picLocks noChangeAspect="1"/>
          </p:cNvPicPr>
          <p:nvPr/>
        </p:nvPicPr>
        <p:blipFill>
          <a:blip r:embed="rId3"/>
          <a:stretch>
            <a:fillRect/>
          </a:stretch>
        </p:blipFill>
        <p:spPr>
          <a:xfrm>
            <a:off x="685800" y="1783080"/>
            <a:ext cx="3931920" cy="2649772"/>
          </a:xfrm>
          <a:prstGeom prst="rect">
            <a:avLst/>
          </a:prstGeom>
        </p:spPr>
      </p:pic>
      <p:sp>
        <p:nvSpPr>
          <p:cNvPr id="12" name="Rounded Rectangle 11"/>
          <p:cNvSpPr/>
          <p:nvPr/>
        </p:nvSpPr>
        <p:spPr>
          <a:xfrm>
            <a:off x="925134" y="2821619"/>
            <a:ext cx="3453251" cy="359001"/>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579491" y="283652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4" name="Rounded Rectangle 13"/>
          <p:cNvSpPr/>
          <p:nvPr/>
        </p:nvSpPr>
        <p:spPr>
          <a:xfrm>
            <a:off x="925134" y="3437050"/>
            <a:ext cx="3453251" cy="359001"/>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79491" y="3451959"/>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6" name="Rounded Rectangle 15"/>
          <p:cNvSpPr/>
          <p:nvPr/>
        </p:nvSpPr>
        <p:spPr>
          <a:xfrm>
            <a:off x="3522418" y="3949909"/>
            <a:ext cx="855967" cy="32481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3285406" y="4182549"/>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18" name="Rounded Rectangle 17"/>
          <p:cNvSpPr/>
          <p:nvPr/>
        </p:nvSpPr>
        <p:spPr>
          <a:xfrm>
            <a:off x="4974336" y="1728216"/>
            <a:ext cx="6601968" cy="2498382"/>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e06_crop.png"/>
          <p:cNvPicPr>
            <a:picLocks noChangeAspect="1"/>
          </p:cNvPicPr>
          <p:nvPr/>
        </p:nvPicPr>
        <p:blipFill>
          <a:blip r:embed="rId4"/>
          <a:stretch>
            <a:fillRect/>
          </a:stretch>
        </p:blipFill>
        <p:spPr>
          <a:xfrm>
            <a:off x="5029200" y="1783080"/>
            <a:ext cx="6492240" cy="2388654"/>
          </a:xfrm>
          <a:prstGeom prst="rect">
            <a:avLst/>
          </a:prstGeom>
        </p:spPr>
      </p:pic>
      <p:sp>
        <p:nvSpPr>
          <p:cNvPr id="20" name="Rounded Rectangle 19"/>
          <p:cNvSpPr/>
          <p:nvPr/>
        </p:nvSpPr>
        <p:spPr>
          <a:xfrm>
            <a:off x="5084322" y="3840997"/>
            <a:ext cx="1451566" cy="257239"/>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552348" y="3805025"/>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5</a:t>
            </a:r>
          </a:p>
        </p:txBody>
      </p:sp>
      <p:sp>
        <p:nvSpPr>
          <p:cNvPr id="22" name="Rounded Rectangle 21"/>
          <p:cNvSpPr/>
          <p:nvPr/>
        </p:nvSpPr>
        <p:spPr>
          <a:xfrm>
            <a:off x="10560523" y="2132191"/>
            <a:ext cx="679177" cy="208241"/>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10323510" y="2248261"/>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6</a:t>
            </a:r>
          </a:p>
        </p:txBody>
      </p:sp>
      <p:sp>
        <p:nvSpPr>
          <p:cNvPr id="24" name="Rounded Rectangle 23"/>
          <p:cNvSpPr/>
          <p:nvPr/>
        </p:nvSpPr>
        <p:spPr>
          <a:xfrm>
            <a:off x="6124478" y="1861170"/>
            <a:ext cx="386912" cy="13474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6419219" y="162415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26" name="TextBox 25"/>
          <p:cNvSpPr txBox="1"/>
          <p:nvPr/>
        </p:nvSpPr>
        <p:spPr>
          <a:xfrm>
            <a:off x="685800" y="4526280"/>
            <a:ext cx="4572000" cy="1463040"/>
          </a:xfrm>
          <a:prstGeom prst="rect">
            <a:avLst/>
          </a:prstGeom>
          <a:noFill/>
        </p:spPr>
        <p:txBody>
          <a:bodyPr wrap="square" lIns="18288" rIns="18288" tIns="18288" bIns="18288" anchor="t">
            <a:noAutofit/>
          </a:bodyPr>
          <a:lstStyle/>
          <a:p>
            <a:pPr algn="l">
              <a:lnSpc>
                <a:spcPct val="110000"/>
              </a:lnSpc>
            </a:pPr>
            <a:r>
              <a:rPr sz="1350" b="1" i="0">
                <a:solidFill>
                  <a:srgbClr val="FBBF24"/>
                </a:solidFill>
                <a:latin typeface="Inter"/>
              </a:rPr>
              <a:t>1  </a:t>
            </a:r>
            <a:r>
              <a:rPr sz="1350" b="0" i="0">
                <a:solidFill>
                  <a:srgbClr val="E5E7EB"/>
                </a:solidFill>
                <a:latin typeface="Inter"/>
              </a:rPr>
              <a:t>Click </a:t>
            </a:r>
            <a:r>
              <a:rPr sz="1350" b="1" i="0">
                <a:solidFill>
                  <a:srgbClr val="FFFFFF"/>
                </a:solidFill>
                <a:latin typeface="Inter"/>
              </a:rPr>
              <a:t>+ Add Site</a:t>
            </a:r>
            <a:r>
              <a:rPr sz="1350" b="0" i="0">
                <a:solidFill>
                  <a:srgbClr val="E5E7EB"/>
                </a:solidFill>
                <a:latin typeface="Inter"/>
              </a:rPr>
              <a:t> (top of the sidebar)</a:t>
            </a:r>
          </a:p>
          <a:p>
            <a:pPr algn="l">
              <a:lnSpc>
                <a:spcPct val="110000"/>
              </a:lnSpc>
              <a:spcBef>
                <a:spcPts val="500"/>
              </a:spcBef>
            </a:pPr>
            <a:r>
              <a:rPr sz="1350" b="1" i="0">
                <a:solidFill>
                  <a:srgbClr val="FBBF24"/>
                </a:solidFill>
                <a:latin typeface="Inter"/>
              </a:rPr>
              <a:t>2  </a:t>
            </a:r>
            <a:r>
              <a:rPr sz="1350" b="1" i="0">
                <a:solidFill>
                  <a:srgbClr val="FFFFFF"/>
                </a:solidFill>
                <a:latin typeface="Inter"/>
              </a:rPr>
              <a:t>Site Name</a:t>
            </a:r>
            <a:r>
              <a:rPr sz="1350" b="0" i="0">
                <a:solidFill>
                  <a:srgbClr val="E5E7EB"/>
                </a:solidFill>
                <a:latin typeface="Inter"/>
              </a:rPr>
              <a:t>: ours is “Maple Street Bakery (Demo)”</a:t>
            </a:r>
          </a:p>
          <a:p>
            <a:pPr algn="l">
              <a:lnSpc>
                <a:spcPct val="110000"/>
              </a:lnSpc>
              <a:spcBef>
                <a:spcPts val="500"/>
              </a:spcBef>
            </a:pPr>
            <a:r>
              <a:rPr sz="1350" b="1" i="0">
                <a:solidFill>
                  <a:srgbClr val="FBBF24"/>
                </a:solidFill>
                <a:latin typeface="Inter"/>
              </a:rPr>
              <a:t>3  </a:t>
            </a:r>
            <a:r>
              <a:rPr sz="1350" b="1" i="0">
                <a:solidFill>
                  <a:srgbClr val="FFFFFF"/>
                </a:solidFill>
                <a:latin typeface="Inter"/>
              </a:rPr>
              <a:t>Domain</a:t>
            </a:r>
            <a:r>
              <a:rPr sz="1350" b="0" i="0">
                <a:solidFill>
                  <a:srgbClr val="E5E7EB"/>
                </a:solidFill>
                <a:latin typeface="Inter"/>
              </a:rPr>
              <a:t>: where the page will live</a:t>
            </a:r>
          </a:p>
          <a:p>
            <a:pPr algn="l">
              <a:lnSpc>
                <a:spcPct val="110000"/>
              </a:lnSpc>
              <a:spcBef>
                <a:spcPts val="500"/>
              </a:spcBef>
            </a:pPr>
            <a:r>
              <a:rPr sz="1350" b="1" i="0">
                <a:solidFill>
                  <a:srgbClr val="FBBF24"/>
                </a:solidFill>
                <a:latin typeface="Inter"/>
              </a:rPr>
              <a:t>4  </a:t>
            </a:r>
            <a:r>
              <a:rPr sz="1350" b="0" i="0">
                <a:solidFill>
                  <a:srgbClr val="E5E7EB"/>
                </a:solidFill>
                <a:latin typeface="Inter"/>
              </a:rPr>
              <a:t>Click </a:t>
            </a:r>
            <a:r>
              <a:rPr sz="1350" b="1" i="0">
                <a:solidFill>
                  <a:srgbClr val="FFFFFF"/>
                </a:solidFill>
                <a:latin typeface="Inter"/>
              </a:rPr>
              <a:t>Create Site</a:t>
            </a:r>
          </a:p>
        </p:txBody>
      </p:sp>
      <p:sp>
        <p:nvSpPr>
          <p:cNvPr id="27" name="TextBox 26"/>
          <p:cNvSpPr txBox="1"/>
          <p:nvPr/>
        </p:nvSpPr>
        <p:spPr>
          <a:xfrm>
            <a:off x="5029200" y="4526280"/>
            <a:ext cx="6492240" cy="1097280"/>
          </a:xfrm>
          <a:prstGeom prst="rect">
            <a:avLst/>
          </a:prstGeom>
          <a:noFill/>
        </p:spPr>
        <p:txBody>
          <a:bodyPr wrap="square" lIns="18288" rIns="18288" tIns="18288" bIns="18288" anchor="t">
            <a:noAutofit/>
          </a:bodyPr>
          <a:lstStyle/>
          <a:p>
            <a:pPr algn="l">
              <a:lnSpc>
                <a:spcPct val="110000"/>
              </a:lnSpc>
            </a:pPr>
            <a:r>
              <a:rPr sz="1350" b="1" i="0">
                <a:solidFill>
                  <a:srgbClr val="FBBF24"/>
                </a:solidFill>
                <a:latin typeface="Inter"/>
              </a:rPr>
              <a:t>5  </a:t>
            </a:r>
            <a:r>
              <a:rPr sz="1350" b="0" i="0">
                <a:solidFill>
                  <a:srgbClr val="E5E7EB"/>
                </a:solidFill>
                <a:latin typeface="Inter"/>
              </a:rPr>
              <a:t>Open </a:t>
            </a:r>
            <a:r>
              <a:rPr sz="1350" b="1" i="0">
                <a:solidFill>
                  <a:srgbClr val="FFFFFF"/>
                </a:solidFill>
                <a:latin typeface="Inter"/>
              </a:rPr>
              <a:t>Embed &amp; Settings</a:t>
            </a:r>
          </a:p>
          <a:p>
            <a:pPr algn="l">
              <a:lnSpc>
                <a:spcPct val="110000"/>
              </a:lnSpc>
              <a:spcBef>
                <a:spcPts val="500"/>
              </a:spcBef>
            </a:pPr>
            <a:r>
              <a:rPr sz="1350" b="1" i="0">
                <a:solidFill>
                  <a:srgbClr val="34D399"/>
                </a:solidFill>
                <a:latin typeface="Inter"/>
              </a:rPr>
              <a:t>6  </a:t>
            </a:r>
            <a:r>
              <a:rPr sz="1350" b="0" i="0">
                <a:solidFill>
                  <a:srgbClr val="E5E7EB"/>
                </a:solidFill>
                <a:latin typeface="Inter"/>
              </a:rPr>
              <a:t>Click </a:t>
            </a:r>
            <a:r>
              <a:rPr sz="1350" b="1" i="0">
                <a:solidFill>
                  <a:srgbClr val="FFFFFF"/>
                </a:solidFill>
                <a:latin typeface="Inter"/>
              </a:rPr>
              <a:t>Copy Code</a:t>
            </a:r>
            <a:r>
              <a:rPr sz="1350" b="0" i="0">
                <a:solidFill>
                  <a:srgbClr val="E5E7EB"/>
                </a:solidFill>
                <a:latin typeface="Inter"/>
              </a:rPr>
              <a:t>. It’s one short line starting with &lt;script</a:t>
            </a:r>
          </a:p>
        </p:txBody>
      </p:sp>
      <p:sp>
        <p:nvSpPr>
          <p:cNvPr id="28" name="TextBox 27"/>
          <p:cNvSpPr txBox="1"/>
          <p:nvPr/>
        </p:nvSpPr>
        <p:spPr>
          <a:xfrm>
            <a:off x="685800" y="6053328"/>
            <a:ext cx="1051560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EdgeTrack dashboard: “Add New Website” (left) and “Embed Tracking Script” (right).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EDGETRACK ANALYTICS</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Paste it into HTML Studio</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15</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a02_analytics_paste.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9097351" y="1828800"/>
            <a:ext cx="384048" cy="16916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860338" y="190579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6236208" y="3797046"/>
            <a:ext cx="4041648" cy="63093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999195" y="3560033"/>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9715500" y="4615434"/>
            <a:ext cx="562356" cy="16916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9478487" y="4692426"/>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Oval 17"/>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9" name="TextBox 18"/>
          <p:cNvSpPr txBox="1"/>
          <p:nvPr/>
        </p:nvSpPr>
        <p:spPr>
          <a:xfrm>
            <a:off x="1143000" y="182880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t>
            </a:r>
            <a:r>
              <a:rPr sz="1600" b="1" i="0">
                <a:solidFill>
                  <a:srgbClr val="FFFFFF"/>
                </a:solidFill>
                <a:latin typeface="Inter"/>
              </a:rPr>
              <a:t>Analytics</a:t>
            </a:r>
          </a:p>
        </p:txBody>
      </p:sp>
      <p:sp>
        <p:nvSpPr>
          <p:cNvPr id="20" name="Oval 19"/>
          <p:cNvSpPr/>
          <p:nvPr/>
        </p:nvSpPr>
        <p:spPr>
          <a:xfrm>
            <a:off x="640080" y="25511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1" name="TextBox 20"/>
          <p:cNvSpPr txBox="1"/>
          <p:nvPr/>
        </p:nvSpPr>
        <p:spPr>
          <a:xfrm>
            <a:off x="1143000" y="256032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Paste into </a:t>
            </a:r>
            <a:r>
              <a:rPr sz="1600" b="1" i="0">
                <a:solidFill>
                  <a:srgbClr val="FFFFFF"/>
                </a:solidFill>
                <a:latin typeface="Inter"/>
              </a:rPr>
              <a:t>EdgeTrack embed snippet</a:t>
            </a:r>
          </a:p>
        </p:txBody>
      </p:sp>
      <p:sp>
        <p:nvSpPr>
          <p:cNvPr id="22" name="Oval 21"/>
          <p:cNvSpPr/>
          <p:nvPr/>
        </p:nvSpPr>
        <p:spPr>
          <a:xfrm>
            <a:off x="640080" y="32826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3" name="TextBox 22"/>
          <p:cNvSpPr txBox="1"/>
          <p:nvPr/>
        </p:nvSpPr>
        <p:spPr>
          <a:xfrm>
            <a:off x="1143000" y="3291840"/>
            <a:ext cx="3520440" cy="685800"/>
          </a:xfrm>
          <a:prstGeom prst="rect">
            <a:avLst/>
          </a:prstGeom>
          <a:noFill/>
        </p:spPr>
        <p:txBody>
          <a:bodyPr wrap="square" lIns="18288" rIns="18288" tIns="18288" bIns="18288" anchor="t">
            <a:noAutofit/>
          </a:bodyPr>
          <a:lstStyle/>
          <a:p>
            <a:pPr algn="l">
              <a:lnSpc>
                <a:spcPct val="105000"/>
              </a:lnSpc>
            </a:pPr>
            <a:r>
              <a:rPr sz="1600" b="0" i="0">
                <a:solidFill>
                  <a:srgbClr val="E5E7EB"/>
                </a:solidFill>
                <a:latin typeface="Inter"/>
              </a:rPr>
              <a:t>Click </a:t>
            </a:r>
            <a:r>
              <a:rPr sz="1600" b="1" i="0">
                <a:solidFill>
                  <a:srgbClr val="FFFFFF"/>
                </a:solidFill>
                <a:latin typeface="Inter"/>
              </a:rPr>
              <a:t>Save to &lt;head&gt;</a:t>
            </a:r>
          </a:p>
        </p:txBody>
      </p:sp>
      <p:sp>
        <p:nvSpPr>
          <p:cNvPr id="24" name="TextBox 23"/>
          <p:cNvSpPr txBox="1"/>
          <p:nvPr/>
        </p:nvSpPr>
        <p:spPr>
          <a:xfrm>
            <a:off x="640080" y="4160520"/>
            <a:ext cx="4023360" cy="274320"/>
          </a:xfrm>
          <a:prstGeom prst="rect">
            <a:avLst/>
          </a:prstGeom>
          <a:noFill/>
        </p:spPr>
        <p:txBody>
          <a:bodyPr wrap="square" lIns="18288" rIns="18288" tIns="18288" bIns="18288" anchor="t">
            <a:noAutofit/>
          </a:bodyPr>
          <a:lstStyle/>
          <a:p>
            <a:pPr algn="l">
              <a:lnSpc>
                <a:spcPct val="110000"/>
              </a:lnSpc>
            </a:pPr>
            <a:r>
              <a:rPr sz="1200" b="0" i="1">
                <a:solidFill>
                  <a:srgbClr val="64748B"/>
                </a:solidFill>
                <a:latin typeface="Inter"/>
              </a:rPr>
              <a:t>You’ll see this confirmation:</a:t>
            </a:r>
          </a:p>
        </p:txBody>
      </p:sp>
      <p:sp>
        <p:nvSpPr>
          <p:cNvPr id="25" name="Rounded Rectangle 24"/>
          <p:cNvSpPr/>
          <p:nvPr/>
        </p:nvSpPr>
        <p:spPr>
          <a:xfrm>
            <a:off x="630936" y="4425696"/>
            <a:ext cx="3218688" cy="553865"/>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a03_toast.png"/>
          <p:cNvPicPr>
            <a:picLocks noChangeAspect="1"/>
          </p:cNvPicPr>
          <p:nvPr/>
        </p:nvPicPr>
        <p:blipFill>
          <a:blip r:embed="rId4"/>
          <a:stretch>
            <a:fillRect/>
          </a:stretch>
        </p:blipFill>
        <p:spPr>
          <a:xfrm>
            <a:off x="685800" y="4480560"/>
            <a:ext cx="3108960" cy="444137"/>
          </a:xfrm>
          <a:prstGeom prst="rect">
            <a:avLst/>
          </a:prstGeom>
        </p:spPr>
      </p:pic>
      <p:sp>
        <p:nvSpPr>
          <p:cNvPr id="27" name="Rounded Rectangle 26"/>
          <p:cNvSpPr/>
          <p:nvPr/>
        </p:nvSpPr>
        <p:spPr>
          <a:xfrm>
            <a:off x="640080" y="5257800"/>
            <a:ext cx="4023360" cy="64008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2959" y="5257800"/>
            <a:ext cx="3703320" cy="64008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Visits start showing once the page is published.</a:t>
            </a:r>
          </a:p>
        </p:txBody>
      </p:sp>
      <p:sp>
        <p:nvSpPr>
          <p:cNvPr id="29" name="TextBox 28"/>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HTML Studio’s “EdgeTrack analytics” window with our real snippet pasted in.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SEO &amp; SCHEMA</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Fill in your SEO basics</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16</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c01_seo_filled.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8461843" y="1828800"/>
            <a:ext cx="246888" cy="16916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4830" y="190579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6236208" y="2827782"/>
            <a:ext cx="4041648"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890564" y="2759201"/>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6236208" y="3138678"/>
            <a:ext cx="4041648" cy="41148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5890564" y="3179825"/>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Rounded Rectangle 17"/>
          <p:cNvSpPr/>
          <p:nvPr/>
        </p:nvSpPr>
        <p:spPr>
          <a:xfrm>
            <a:off x="6236208" y="3687318"/>
            <a:ext cx="4041648"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5890564" y="361873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20" name="Rounded Rectangle 19"/>
          <p:cNvSpPr/>
          <p:nvPr/>
        </p:nvSpPr>
        <p:spPr>
          <a:xfrm>
            <a:off x="9875520" y="4908042"/>
            <a:ext cx="402336" cy="16916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9638507" y="4985034"/>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5</a:t>
            </a:r>
          </a:p>
        </p:txBody>
      </p:sp>
      <p:sp>
        <p:nvSpPr>
          <p:cNvPr id="22" name="Oval 21"/>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3" name="TextBox 22"/>
          <p:cNvSpPr txBox="1"/>
          <p:nvPr/>
        </p:nvSpPr>
        <p:spPr>
          <a:xfrm>
            <a:off x="1143000" y="1828800"/>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Click </a:t>
            </a:r>
            <a:r>
              <a:rPr sz="1450" b="1" i="0">
                <a:solidFill>
                  <a:srgbClr val="FFFFFF"/>
                </a:solidFill>
                <a:latin typeface="Inter"/>
              </a:rPr>
              <a:t>SEO</a:t>
            </a:r>
          </a:p>
        </p:txBody>
      </p:sp>
      <p:sp>
        <p:nvSpPr>
          <p:cNvPr id="24" name="Oval 23"/>
          <p:cNvSpPr/>
          <p:nvPr/>
        </p:nvSpPr>
        <p:spPr>
          <a:xfrm>
            <a:off x="640080" y="2478024"/>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5" name="TextBox 24"/>
          <p:cNvSpPr txBox="1"/>
          <p:nvPr/>
        </p:nvSpPr>
        <p:spPr>
          <a:xfrm>
            <a:off x="1143000" y="2487168"/>
            <a:ext cx="3520440" cy="612647"/>
          </a:xfrm>
          <a:prstGeom prst="rect">
            <a:avLst/>
          </a:prstGeom>
          <a:noFill/>
        </p:spPr>
        <p:txBody>
          <a:bodyPr wrap="square" lIns="18288" rIns="18288" tIns="18288" bIns="18288" anchor="t">
            <a:noAutofit/>
          </a:bodyPr>
          <a:lstStyle/>
          <a:p>
            <a:pPr algn="l">
              <a:lnSpc>
                <a:spcPct val="105000"/>
              </a:lnSpc>
            </a:pPr>
            <a:r>
              <a:rPr sz="1450" b="1" i="0">
                <a:solidFill>
                  <a:srgbClr val="FFFFFF"/>
                </a:solidFill>
                <a:latin typeface="Inter"/>
              </a:rPr>
              <a:t>Title</a:t>
            </a:r>
            <a:r>
              <a:rPr sz="1450" b="0" i="0">
                <a:solidFill>
                  <a:srgbClr val="E5E7EB"/>
                </a:solidFill>
                <a:latin typeface="Inter"/>
              </a:rPr>
              <a:t>: shows in Google &amp; the browser tab</a:t>
            </a:r>
          </a:p>
        </p:txBody>
      </p:sp>
      <p:sp>
        <p:nvSpPr>
          <p:cNvPr id="26" name="Oval 25"/>
          <p:cNvSpPr/>
          <p:nvPr/>
        </p:nvSpPr>
        <p:spPr>
          <a:xfrm>
            <a:off x="640080" y="3136392"/>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7" name="TextBox 26"/>
          <p:cNvSpPr txBox="1"/>
          <p:nvPr/>
        </p:nvSpPr>
        <p:spPr>
          <a:xfrm>
            <a:off x="1143000" y="3145536"/>
            <a:ext cx="3520440" cy="612647"/>
          </a:xfrm>
          <a:prstGeom prst="rect">
            <a:avLst/>
          </a:prstGeom>
          <a:noFill/>
        </p:spPr>
        <p:txBody>
          <a:bodyPr wrap="square" lIns="18288" rIns="18288" tIns="18288" bIns="18288" anchor="t">
            <a:noAutofit/>
          </a:bodyPr>
          <a:lstStyle/>
          <a:p>
            <a:pPr algn="l">
              <a:lnSpc>
                <a:spcPct val="105000"/>
              </a:lnSpc>
            </a:pPr>
            <a:r>
              <a:rPr sz="1450" b="1" i="0">
                <a:solidFill>
                  <a:srgbClr val="FFFFFF"/>
                </a:solidFill>
                <a:latin typeface="Inter"/>
              </a:rPr>
              <a:t>Meta description</a:t>
            </a:r>
            <a:r>
              <a:rPr sz="1450" b="0" i="0">
                <a:solidFill>
                  <a:srgbClr val="E5E7EB"/>
                </a:solidFill>
                <a:latin typeface="Inter"/>
              </a:rPr>
              <a:t>: the one-line summary under it</a:t>
            </a:r>
          </a:p>
        </p:txBody>
      </p:sp>
      <p:sp>
        <p:nvSpPr>
          <p:cNvPr id="28" name="Oval 27"/>
          <p:cNvSpPr/>
          <p:nvPr/>
        </p:nvSpPr>
        <p:spPr>
          <a:xfrm>
            <a:off x="640080" y="3794760"/>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9" name="TextBox 28"/>
          <p:cNvSpPr txBox="1"/>
          <p:nvPr/>
        </p:nvSpPr>
        <p:spPr>
          <a:xfrm>
            <a:off x="1143000" y="3803904"/>
            <a:ext cx="3520440" cy="612647"/>
          </a:xfrm>
          <a:prstGeom prst="rect">
            <a:avLst/>
          </a:prstGeom>
          <a:noFill/>
        </p:spPr>
        <p:txBody>
          <a:bodyPr wrap="square" lIns="18288" rIns="18288" tIns="18288" bIns="18288" anchor="t">
            <a:noAutofit/>
          </a:bodyPr>
          <a:lstStyle/>
          <a:p>
            <a:pPr algn="l">
              <a:lnSpc>
                <a:spcPct val="105000"/>
              </a:lnSpc>
            </a:pPr>
            <a:r>
              <a:rPr sz="1450" b="1" i="0">
                <a:solidFill>
                  <a:srgbClr val="FFFFFF"/>
                </a:solidFill>
                <a:latin typeface="Inter"/>
              </a:rPr>
              <a:t>Canonical URL</a:t>
            </a:r>
            <a:r>
              <a:rPr sz="1450" b="0" i="0">
                <a:solidFill>
                  <a:srgbClr val="E5E7EB"/>
                </a:solidFill>
                <a:latin typeface="Inter"/>
              </a:rPr>
              <a:t>: your page’s live address</a:t>
            </a:r>
          </a:p>
        </p:txBody>
      </p:sp>
      <p:sp>
        <p:nvSpPr>
          <p:cNvPr id="30" name="Oval 29"/>
          <p:cNvSpPr/>
          <p:nvPr/>
        </p:nvSpPr>
        <p:spPr>
          <a:xfrm>
            <a:off x="640080" y="4453128"/>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5</a:t>
            </a:r>
          </a:p>
        </p:txBody>
      </p:sp>
      <p:sp>
        <p:nvSpPr>
          <p:cNvPr id="31" name="TextBox 30"/>
          <p:cNvSpPr txBox="1"/>
          <p:nvPr/>
        </p:nvSpPr>
        <p:spPr>
          <a:xfrm>
            <a:off x="1143000" y="4462272"/>
            <a:ext cx="3520440" cy="612647"/>
          </a:xfrm>
          <a:prstGeom prst="rect">
            <a:avLst/>
          </a:prstGeom>
          <a:noFill/>
        </p:spPr>
        <p:txBody>
          <a:bodyPr wrap="square" lIns="18288" rIns="18288" tIns="18288" bIns="18288" anchor="t">
            <a:noAutofit/>
          </a:bodyPr>
          <a:lstStyle/>
          <a:p>
            <a:pPr algn="l">
              <a:lnSpc>
                <a:spcPct val="105000"/>
              </a:lnSpc>
            </a:pPr>
            <a:r>
              <a:rPr sz="1450" b="0" i="0">
                <a:solidFill>
                  <a:srgbClr val="E5E7EB"/>
                </a:solidFill>
                <a:latin typeface="Inter"/>
              </a:rPr>
              <a:t>Click </a:t>
            </a:r>
            <a:r>
              <a:rPr sz="1450" b="1" i="0">
                <a:solidFill>
                  <a:srgbClr val="FFFFFF"/>
                </a:solidFill>
                <a:latin typeface="Inter"/>
              </a:rPr>
              <a:t>Save SEO</a:t>
            </a:r>
          </a:p>
        </p:txBody>
      </p:sp>
      <p:sp>
        <p:nvSpPr>
          <p:cNvPr id="32" name="Rounded Rectangle 31"/>
          <p:cNvSpPr/>
          <p:nvPr/>
        </p:nvSpPr>
        <p:spPr>
          <a:xfrm>
            <a:off x="640080" y="5120640"/>
            <a:ext cx="4023360" cy="82296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22959" y="5120640"/>
            <a:ext cx="3703320" cy="82296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Name + what you do + city makes a great title, e.g. “Maple Street Bakery | Sourdough &amp; Custom Cakes in Long Beach.”</a:t>
            </a:r>
          </a:p>
        </p:txBody>
      </p:sp>
      <p:sp>
        <p:nvSpPr>
          <p:cNvPr id="34" name="TextBox 33"/>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The “SEO &amp; discoverability” window for the demo page.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SEO &amp; SCHEMA</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Generate schema markup for Google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17</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c04_schema_prompt.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7158751" y="4018930"/>
            <a:ext cx="496419" cy="142875"/>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921739" y="378191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4" name="Rounded Rectangle 13"/>
          <p:cNvSpPr/>
          <p:nvPr/>
        </p:nvSpPr>
        <p:spPr>
          <a:xfrm>
            <a:off x="6347721" y="4644151"/>
            <a:ext cx="3363706" cy="54864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6110709" y="4407139"/>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6" name="Rounded Rectangle 15"/>
          <p:cNvSpPr/>
          <p:nvPr/>
        </p:nvSpPr>
        <p:spPr>
          <a:xfrm>
            <a:off x="9720572" y="4644151"/>
            <a:ext cx="445770" cy="548640"/>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10074170" y="4407139"/>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4</a:t>
            </a:r>
          </a:p>
        </p:txBody>
      </p:sp>
      <p:sp>
        <p:nvSpPr>
          <p:cNvPr id="18" name="Oval 17"/>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9" name="TextBox 18"/>
          <p:cNvSpPr txBox="1"/>
          <p:nvPr/>
        </p:nvSpPr>
        <p:spPr>
          <a:xfrm>
            <a:off x="1143000" y="182880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In the SEO window, click </a:t>
            </a:r>
            <a:r>
              <a:rPr sz="1500" b="1" i="0">
                <a:solidFill>
                  <a:srgbClr val="FFFFFF"/>
                </a:solidFill>
                <a:latin typeface="Inter"/>
              </a:rPr>
              <a:t>Schema generator</a:t>
            </a:r>
          </a:p>
        </p:txBody>
      </p:sp>
      <p:sp>
        <p:nvSpPr>
          <p:cNvPr id="20" name="Oval 19"/>
          <p:cNvSpPr/>
          <p:nvPr/>
        </p:nvSpPr>
        <p:spPr>
          <a:xfrm>
            <a:off x="640080" y="25968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1" name="TextBox 20"/>
          <p:cNvSpPr txBox="1"/>
          <p:nvPr/>
        </p:nvSpPr>
        <p:spPr>
          <a:xfrm>
            <a:off x="1143000" y="260604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Tap the rich result: </a:t>
            </a:r>
            <a:r>
              <a:rPr sz="1500" b="1" i="0">
                <a:solidFill>
                  <a:srgbClr val="FFFFFF"/>
                </a:solidFill>
                <a:latin typeface="Inter"/>
              </a:rPr>
              <a:t>Local business</a:t>
            </a:r>
          </a:p>
        </p:txBody>
      </p:sp>
      <p:sp>
        <p:nvSpPr>
          <p:cNvPr id="22" name="Oval 21"/>
          <p:cNvSpPr/>
          <p:nvPr/>
        </p:nvSpPr>
        <p:spPr>
          <a:xfrm>
            <a:off x="640080" y="33741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3" name="TextBox 22"/>
          <p:cNvSpPr txBox="1"/>
          <p:nvPr/>
        </p:nvSpPr>
        <p:spPr>
          <a:xfrm>
            <a:off x="1143000" y="338328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Describe your business: name, address, hours, price range</a:t>
            </a:r>
          </a:p>
        </p:txBody>
      </p:sp>
      <p:sp>
        <p:nvSpPr>
          <p:cNvPr id="24" name="Oval 23"/>
          <p:cNvSpPr/>
          <p:nvPr/>
        </p:nvSpPr>
        <p:spPr>
          <a:xfrm>
            <a:off x="640080" y="415137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25" name="TextBox 24"/>
          <p:cNvSpPr txBox="1"/>
          <p:nvPr/>
        </p:nvSpPr>
        <p:spPr>
          <a:xfrm>
            <a:off x="1143000" y="416052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Generate</a:t>
            </a:r>
          </a:p>
        </p:txBody>
      </p:sp>
      <p:sp>
        <p:nvSpPr>
          <p:cNvPr id="26" name="Rounded Rectangle 25"/>
          <p:cNvSpPr/>
          <p:nvPr/>
        </p:nvSpPr>
        <p:spPr>
          <a:xfrm>
            <a:off x="640080" y="5074920"/>
            <a:ext cx="4023360" cy="82296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822959" y="5074920"/>
            <a:ext cx="3703320" cy="82296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Important  </a:t>
            </a:r>
            <a:r>
              <a:rPr sz="1250" b="0" i="0">
                <a:solidFill>
                  <a:srgbClr val="E5E7EB"/>
                </a:solidFill>
                <a:latin typeface="Inter"/>
              </a:rPr>
              <a:t>Only include real facts. Say “don’t add ratings or reviews” so it doesn’t make any up.</a:t>
            </a:r>
          </a:p>
        </p:txBody>
      </p:sp>
      <p:sp>
        <p:nvSpPr>
          <p:cNvPr id="28" name="TextBox 27"/>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The Schema generator (schema-gen.registermysite.com) opens inside HTML Studio.</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ADD-ON · SEO &amp; SCHEMA</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Check it, then export to your page</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18</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c06_schema_buttons.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6460236" y="2967228"/>
            <a:ext cx="2587752" cy="484632"/>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114592" y="3044951"/>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7752540" y="3571017"/>
            <a:ext cx="726805" cy="147161"/>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7515527" y="3626007"/>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8481131" y="3527155"/>
            <a:ext cx="522422" cy="191023"/>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8911382" y="329014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Oval 17"/>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9" name="TextBox 18"/>
          <p:cNvSpPr txBox="1"/>
          <p:nvPr/>
        </p:nvSpPr>
        <p:spPr>
          <a:xfrm>
            <a:off x="1143000" y="182880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Read the summary; it lists any </a:t>
            </a:r>
            <a:r>
              <a:rPr sz="1500" b="1" i="0">
                <a:solidFill>
                  <a:srgbClr val="FFFFFF"/>
                </a:solidFill>
                <a:latin typeface="Inter"/>
              </a:rPr>
              <a:t>placeholders to replace</a:t>
            </a:r>
          </a:p>
        </p:txBody>
      </p:sp>
      <p:sp>
        <p:nvSpPr>
          <p:cNvPr id="20" name="Oval 19"/>
          <p:cNvSpPr/>
          <p:nvPr/>
        </p:nvSpPr>
        <p:spPr>
          <a:xfrm>
            <a:off x="640080" y="25968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1" name="TextBox 20"/>
          <p:cNvSpPr txBox="1"/>
          <p:nvPr/>
        </p:nvSpPr>
        <p:spPr>
          <a:xfrm>
            <a:off x="1143000" y="260604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Export to HTML Studio</a:t>
            </a:r>
          </a:p>
        </p:txBody>
      </p:sp>
      <p:sp>
        <p:nvSpPr>
          <p:cNvPr id="22" name="Oval 21"/>
          <p:cNvSpPr/>
          <p:nvPr/>
        </p:nvSpPr>
        <p:spPr>
          <a:xfrm>
            <a:off x="640080" y="33741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3" name="TextBox 22"/>
          <p:cNvSpPr txBox="1"/>
          <p:nvPr/>
        </p:nvSpPr>
        <p:spPr>
          <a:xfrm>
            <a:off x="1143000" y="338328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After publishing, use </a:t>
            </a:r>
            <a:r>
              <a:rPr sz="1500" b="1" i="0">
                <a:solidFill>
                  <a:srgbClr val="FFFFFF"/>
                </a:solidFill>
                <a:latin typeface="Inter"/>
              </a:rPr>
              <a:t>Test in Google</a:t>
            </a:r>
          </a:p>
        </p:txBody>
      </p:sp>
      <p:sp>
        <p:nvSpPr>
          <p:cNvPr id="24" name="TextBox 23"/>
          <p:cNvSpPr txBox="1"/>
          <p:nvPr/>
        </p:nvSpPr>
        <p:spPr>
          <a:xfrm>
            <a:off x="640080" y="4251960"/>
            <a:ext cx="4023360" cy="274320"/>
          </a:xfrm>
          <a:prstGeom prst="rect">
            <a:avLst/>
          </a:prstGeom>
          <a:noFill/>
        </p:spPr>
        <p:txBody>
          <a:bodyPr wrap="square" lIns="18288" rIns="18288" tIns="18288" bIns="18288" anchor="t">
            <a:noAutofit/>
          </a:bodyPr>
          <a:lstStyle/>
          <a:p>
            <a:pPr algn="l">
              <a:lnSpc>
                <a:spcPct val="110000"/>
              </a:lnSpc>
            </a:pPr>
            <a:r>
              <a:rPr sz="1200" b="0" i="1">
                <a:solidFill>
                  <a:srgbClr val="64748B"/>
                </a:solidFill>
                <a:latin typeface="Inter"/>
              </a:rPr>
              <a:t>Back in SEO, the status line changes to:</a:t>
            </a:r>
          </a:p>
        </p:txBody>
      </p:sp>
      <p:sp>
        <p:nvSpPr>
          <p:cNvPr id="25" name="Rounded Rectangle 24"/>
          <p:cNvSpPr/>
          <p:nvPr/>
        </p:nvSpPr>
        <p:spPr>
          <a:xfrm>
            <a:off x="630936" y="4517136"/>
            <a:ext cx="4041648" cy="390579"/>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c08_status.png"/>
          <p:cNvPicPr>
            <a:picLocks noChangeAspect="1"/>
          </p:cNvPicPr>
          <p:nvPr/>
        </p:nvPicPr>
        <p:blipFill>
          <a:blip r:embed="rId4"/>
          <a:stretch>
            <a:fillRect/>
          </a:stretch>
        </p:blipFill>
        <p:spPr>
          <a:xfrm>
            <a:off x="685800" y="4572000"/>
            <a:ext cx="3931920" cy="280851"/>
          </a:xfrm>
          <a:prstGeom prst="rect">
            <a:avLst/>
          </a:prstGeom>
        </p:spPr>
      </p:pic>
      <p:sp>
        <p:nvSpPr>
          <p:cNvPr id="27" name="TextBox 26"/>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Our real result: a “Bakery” schema with hours, price range &amp; cuisine (code scrolled up).</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4 · GO LIVE</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Open Export &amp; Deploy, pick your domain</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19</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d02_zone_dropdown.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11053595" y="1794510"/>
            <a:ext cx="444984" cy="23774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10816583" y="1940082"/>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6236208" y="2994660"/>
            <a:ext cx="4041648" cy="18288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890564" y="2921508"/>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6236208" y="3298698"/>
            <a:ext cx="4041648" cy="950976"/>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5890564" y="3609594"/>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Rounded Rectangle 17"/>
          <p:cNvSpPr/>
          <p:nvPr/>
        </p:nvSpPr>
        <p:spPr>
          <a:xfrm>
            <a:off x="6254496" y="3319272"/>
            <a:ext cx="4005072" cy="118872"/>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20" name="TextBox 19"/>
          <p:cNvSpPr txBox="1"/>
          <p:nvPr/>
        </p:nvSpPr>
        <p:spPr>
          <a:xfrm>
            <a:off x="1143000" y="1828800"/>
            <a:ext cx="3520440" cy="82295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Export &amp; Deploy</a:t>
            </a:r>
          </a:p>
        </p:txBody>
      </p:sp>
      <p:sp>
        <p:nvSpPr>
          <p:cNvPr id="21" name="Oval 20"/>
          <p:cNvSpPr/>
          <p:nvPr/>
        </p:nvSpPr>
        <p:spPr>
          <a:xfrm>
            <a:off x="640080" y="26883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2" name="TextBox 21"/>
          <p:cNvSpPr txBox="1"/>
          <p:nvPr/>
        </p:nvSpPr>
        <p:spPr>
          <a:xfrm>
            <a:off x="1143000" y="2697480"/>
            <a:ext cx="3520440" cy="82295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Give it a </a:t>
            </a:r>
            <a:r>
              <a:rPr sz="1500" b="1" i="0">
                <a:solidFill>
                  <a:srgbClr val="FFFFFF"/>
                </a:solidFill>
                <a:latin typeface="Inter"/>
              </a:rPr>
              <a:t>Project name</a:t>
            </a:r>
          </a:p>
        </p:txBody>
      </p:sp>
      <p:sp>
        <p:nvSpPr>
          <p:cNvPr id="23" name="Oval 22"/>
          <p:cNvSpPr/>
          <p:nvPr/>
        </p:nvSpPr>
        <p:spPr>
          <a:xfrm>
            <a:off x="640080" y="3557015"/>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4" name="TextBox 23"/>
          <p:cNvSpPr txBox="1"/>
          <p:nvPr/>
        </p:nvSpPr>
        <p:spPr>
          <a:xfrm>
            <a:off x="1143000" y="3566160"/>
            <a:ext cx="3520440" cy="82295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Open </a:t>
            </a:r>
            <a:r>
              <a:rPr sz="1500" b="1" i="0">
                <a:solidFill>
                  <a:srgbClr val="FFFFFF"/>
                </a:solidFill>
                <a:latin typeface="Inter"/>
              </a:rPr>
              <a:t>Publish zone</a:t>
            </a:r>
            <a:r>
              <a:rPr sz="1500" b="0" i="0">
                <a:solidFill>
                  <a:srgbClr val="E5E7EB"/>
                </a:solidFill>
                <a:latin typeface="Inter"/>
              </a:rPr>
              <a:t> and pick a domain. We chose </a:t>
            </a:r>
            <a:r>
              <a:rPr sz="1500" b="1" i="0">
                <a:solidFill>
                  <a:srgbClr val="34D399"/>
                </a:solidFill>
                <a:latin typeface="Inter"/>
              </a:rPr>
              <a:t>sites.registermysite.com</a:t>
            </a:r>
          </a:p>
        </p:txBody>
      </p:sp>
      <p:sp>
        <p:nvSpPr>
          <p:cNvPr id="25" name="Rounded Rectangle 24"/>
          <p:cNvSpPr/>
          <p:nvPr/>
        </p:nvSpPr>
        <p:spPr>
          <a:xfrm>
            <a:off x="640080" y="4892040"/>
            <a:ext cx="4023360" cy="868680"/>
          </a:xfrm>
          <a:prstGeom prst="roundRect">
            <a:avLst>
              <a:gd name="adj" fmla="val 18000"/>
            </a:avLst>
          </a:prstGeom>
          <a:solidFill>
            <a:srgbClr val="1B1830"/>
          </a:solidFill>
          <a:ln w="12700">
            <a:solidFill>
              <a:srgbClr val="3B356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22959" y="4892040"/>
            <a:ext cx="3703320" cy="868680"/>
          </a:xfrm>
          <a:prstGeom prst="rect">
            <a:avLst/>
          </a:prstGeom>
          <a:noFill/>
        </p:spPr>
        <p:txBody>
          <a:bodyPr wrap="square" lIns="18288" rIns="18288" tIns="18288" bIns="18288" anchor="ctr">
            <a:noAutofit/>
          </a:bodyPr>
          <a:lstStyle/>
          <a:p>
            <a:pPr algn="l">
              <a:lnSpc>
                <a:spcPct val="110000"/>
              </a:lnSpc>
            </a:pPr>
            <a:r>
              <a:rPr sz="1250" b="1" i="0">
                <a:solidFill>
                  <a:srgbClr val="FBBF24"/>
                </a:solidFill>
                <a:latin typeface="Inter"/>
              </a:rPr>
              <a:t>Tip  </a:t>
            </a:r>
            <a:r>
              <a:rPr sz="1250" b="0" i="0">
                <a:solidFill>
                  <a:srgbClr val="E5E7EB"/>
                </a:solidFill>
                <a:latin typeface="Inter"/>
              </a:rPr>
              <a:t>Stick with sites.registermysite.com for a business page unless we’ve set up a different domain for you.</a:t>
            </a:r>
          </a:p>
        </p:txBody>
      </p:sp>
      <p:sp>
        <p:nvSpPr>
          <p:cNvPr id="27" name="TextBox 26"/>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The Publish zone drop-down, shown expanded (the list you see when you click it).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STEP 4 · GO LIVE</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Choose your slug &amp; publish</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20</a:t>
            </a:r>
          </a:p>
        </p:txBody>
      </p:sp>
      <p:sp>
        <p:nvSpPr>
          <p:cNvPr id="10" name="Rounded Rectangle 9"/>
          <p:cNvSpPr/>
          <p:nvPr/>
        </p:nvSpPr>
        <p:spPr>
          <a:xfrm>
            <a:off x="4910328" y="1728216"/>
            <a:ext cx="6693408" cy="4224528"/>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d03_deploy_filled.png"/>
          <p:cNvPicPr>
            <a:picLocks noChangeAspect="1"/>
          </p:cNvPicPr>
          <p:nvPr/>
        </p:nvPicPr>
        <p:blipFill>
          <a:blip r:embed="rId3"/>
          <a:stretch>
            <a:fillRect/>
          </a:stretch>
        </p:blipFill>
        <p:spPr>
          <a:xfrm>
            <a:off x="4965192" y="1783080"/>
            <a:ext cx="6583680" cy="4114800"/>
          </a:xfrm>
          <a:prstGeom prst="rect">
            <a:avLst/>
          </a:prstGeom>
        </p:spPr>
      </p:pic>
      <p:sp>
        <p:nvSpPr>
          <p:cNvPr id="12" name="Rounded Rectangle 11"/>
          <p:cNvSpPr/>
          <p:nvPr/>
        </p:nvSpPr>
        <p:spPr>
          <a:xfrm>
            <a:off x="6236208" y="4000500"/>
            <a:ext cx="4041648" cy="192024"/>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5890564" y="3931920"/>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14" name="Rounded Rectangle 13"/>
          <p:cNvSpPr/>
          <p:nvPr/>
        </p:nvSpPr>
        <p:spPr>
          <a:xfrm>
            <a:off x="6236208" y="4219956"/>
            <a:ext cx="1947672" cy="182880"/>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890564" y="4146804"/>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sp>
        <p:nvSpPr>
          <p:cNvPr id="16" name="Rounded Rectangle 15"/>
          <p:cNvSpPr/>
          <p:nvPr/>
        </p:nvSpPr>
        <p:spPr>
          <a:xfrm>
            <a:off x="9806940" y="4448556"/>
            <a:ext cx="470916" cy="169164"/>
          </a:xfrm>
          <a:prstGeom prst="roundRect">
            <a:avLst>
              <a:gd name="adj" fmla="val 18000"/>
            </a:avLst>
          </a:prstGeom>
          <a:noFill/>
          <a:ln w="31750">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10294315" y="4368546"/>
            <a:ext cx="329184" cy="329184"/>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3</a:t>
            </a:r>
          </a:p>
        </p:txBody>
      </p:sp>
      <p:sp>
        <p:nvSpPr>
          <p:cNvPr id="18" name="Oval 17"/>
          <p:cNvSpPr/>
          <p:nvPr/>
        </p:nvSpPr>
        <p:spPr>
          <a:xfrm>
            <a:off x="640080" y="181965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9" name="TextBox 18"/>
          <p:cNvSpPr txBox="1"/>
          <p:nvPr/>
        </p:nvSpPr>
        <p:spPr>
          <a:xfrm>
            <a:off x="1143000" y="182880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Type a short </a:t>
            </a:r>
            <a:r>
              <a:rPr sz="1500" b="1" i="0">
                <a:solidFill>
                  <a:srgbClr val="FFFFFF"/>
                </a:solidFill>
                <a:latin typeface="Inter"/>
              </a:rPr>
              <a:t>Slug</a:t>
            </a:r>
            <a:r>
              <a:rPr sz="1500" b="0" i="0">
                <a:solidFill>
                  <a:srgbClr val="E5E7EB"/>
                </a:solidFill>
                <a:latin typeface="Inter"/>
              </a:rPr>
              <a:t>: lowercase words with dashes</a:t>
            </a:r>
          </a:p>
        </p:txBody>
      </p:sp>
      <p:sp>
        <p:nvSpPr>
          <p:cNvPr id="20" name="Oval 19"/>
          <p:cNvSpPr/>
          <p:nvPr/>
        </p:nvSpPr>
        <p:spPr>
          <a:xfrm>
            <a:off x="640080" y="259689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21" name="TextBox 20"/>
          <p:cNvSpPr txBox="1"/>
          <p:nvPr/>
        </p:nvSpPr>
        <p:spPr>
          <a:xfrm>
            <a:off x="1143000" y="260604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Check the address &amp; </a:t>
            </a:r>
            <a:r>
              <a:rPr sz="1500" b="1" i="0">
                <a:solidFill>
                  <a:srgbClr val="34D399"/>
                </a:solidFill>
                <a:latin typeface="Inter"/>
              </a:rPr>
              <a:t>“Slug is available.”</a:t>
            </a:r>
          </a:p>
        </p:txBody>
      </p:sp>
      <p:sp>
        <p:nvSpPr>
          <p:cNvPr id="22" name="Oval 21"/>
          <p:cNvSpPr/>
          <p:nvPr/>
        </p:nvSpPr>
        <p:spPr>
          <a:xfrm>
            <a:off x="640080" y="3374136"/>
            <a:ext cx="384048" cy="384048"/>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3" name="TextBox 22"/>
          <p:cNvSpPr txBox="1"/>
          <p:nvPr/>
        </p:nvSpPr>
        <p:spPr>
          <a:xfrm>
            <a:off x="1143000" y="3383280"/>
            <a:ext cx="3520440" cy="731519"/>
          </a:xfrm>
          <a:prstGeom prst="rect">
            <a:avLst/>
          </a:prstGeom>
          <a:noFill/>
        </p:spPr>
        <p:txBody>
          <a:bodyPr wrap="square" lIns="18288" rIns="18288" tIns="18288" bIns="18288" anchor="t">
            <a:noAutofit/>
          </a:bodyPr>
          <a:lstStyle/>
          <a:p>
            <a:pPr algn="l">
              <a:lnSpc>
                <a:spcPct val="105000"/>
              </a:lnSpc>
            </a:pPr>
            <a:r>
              <a:rPr sz="1500" b="0" i="0">
                <a:solidFill>
                  <a:srgbClr val="E5E7EB"/>
                </a:solidFill>
                <a:latin typeface="Inter"/>
              </a:rPr>
              <a:t>Click </a:t>
            </a:r>
            <a:r>
              <a:rPr sz="1500" b="1" i="0">
                <a:solidFill>
                  <a:srgbClr val="FFFFFF"/>
                </a:solidFill>
                <a:latin typeface="Inter"/>
              </a:rPr>
              <a:t>Publish slug</a:t>
            </a:r>
          </a:p>
        </p:txBody>
      </p:sp>
      <p:sp>
        <p:nvSpPr>
          <p:cNvPr id="24" name="TextBox 23"/>
          <p:cNvSpPr txBox="1"/>
          <p:nvPr/>
        </p:nvSpPr>
        <p:spPr>
          <a:xfrm>
            <a:off x="640080" y="4251960"/>
            <a:ext cx="4023360" cy="274320"/>
          </a:xfrm>
          <a:prstGeom prst="rect">
            <a:avLst/>
          </a:prstGeom>
          <a:noFill/>
        </p:spPr>
        <p:txBody>
          <a:bodyPr wrap="square" lIns="18288" rIns="18288" tIns="18288" bIns="18288" anchor="t">
            <a:noAutofit/>
          </a:bodyPr>
          <a:lstStyle/>
          <a:p>
            <a:pPr algn="l">
              <a:lnSpc>
                <a:spcPct val="110000"/>
              </a:lnSpc>
            </a:pPr>
            <a:r>
              <a:rPr sz="1200" b="0" i="1">
                <a:solidFill>
                  <a:srgbClr val="64748B"/>
                </a:solidFill>
                <a:latin typeface="Inter"/>
              </a:rPr>
              <a:t>Seconds later you’ll see:</a:t>
            </a:r>
          </a:p>
        </p:txBody>
      </p:sp>
      <p:sp>
        <p:nvSpPr>
          <p:cNvPr id="25" name="Rounded Rectangle 24"/>
          <p:cNvSpPr/>
          <p:nvPr/>
        </p:nvSpPr>
        <p:spPr>
          <a:xfrm>
            <a:off x="630936" y="4517136"/>
            <a:ext cx="4041648" cy="489123"/>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d04_toast.png"/>
          <p:cNvPicPr>
            <a:picLocks noChangeAspect="1"/>
          </p:cNvPicPr>
          <p:nvPr/>
        </p:nvPicPr>
        <p:blipFill>
          <a:blip r:embed="rId4"/>
          <a:stretch>
            <a:fillRect/>
          </a:stretch>
        </p:blipFill>
        <p:spPr>
          <a:xfrm>
            <a:off x="685800" y="4572000"/>
            <a:ext cx="3931920" cy="379396"/>
          </a:xfrm>
          <a:prstGeom prst="rect">
            <a:avLst/>
          </a:prstGeom>
        </p:spPr>
      </p:pic>
      <p:sp>
        <p:nvSpPr>
          <p:cNvPr id="27" name="TextBox 26"/>
          <p:cNvSpPr txBox="1"/>
          <p:nvPr/>
        </p:nvSpPr>
        <p:spPr>
          <a:xfrm>
            <a:off x="640080" y="5166360"/>
            <a:ext cx="4023360" cy="73152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Your live page opens in a new tab. Made a change? Publish the same slug again to update it.</a:t>
            </a:r>
          </a:p>
        </p:txBody>
      </p:sp>
      <p:sp>
        <p:nvSpPr>
          <p:cNvPr id="28" name="TextBox 27"/>
          <p:cNvSpPr txBox="1"/>
          <p:nvPr/>
        </p:nvSpPr>
        <p:spPr>
          <a:xfrm>
            <a:off x="4965192" y="5989320"/>
            <a:ext cx="658368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Our real publish: sites.registermysite.com/maple-street-bakery-demo/</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YOU’RE LIVE!</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The finished page, on the web</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21</a:t>
            </a:r>
          </a:p>
        </p:txBody>
      </p:sp>
      <p:sp>
        <p:nvSpPr>
          <p:cNvPr id="10" name="Rounded Rectangle 9"/>
          <p:cNvSpPr/>
          <p:nvPr/>
        </p:nvSpPr>
        <p:spPr>
          <a:xfrm>
            <a:off x="640080" y="1783080"/>
            <a:ext cx="6766560" cy="4063746"/>
          </a:xfrm>
          <a:prstGeom prst="roundRect">
            <a:avLst>
              <a:gd name="adj" fmla="val 5000"/>
            </a:avLst>
          </a:prstGeom>
          <a:solidFill>
            <a:srgbClr val="101018"/>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640080" y="1783080"/>
            <a:ext cx="6766560" cy="384048"/>
          </a:xfrm>
          <a:prstGeom prst="roundRect">
            <a:avLst>
              <a:gd name="adj" fmla="val 25000"/>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640080" y="2011680"/>
            <a:ext cx="6766560" cy="155448"/>
          </a:xfrm>
          <a:prstGeom prst="rect">
            <a:avLst/>
          </a:prstGeom>
          <a:solidFill>
            <a:srgbClr val="1F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777240" y="1911095"/>
            <a:ext cx="118872" cy="118872"/>
          </a:xfrm>
          <a:prstGeom prst="ellipse">
            <a:avLst/>
          </a:prstGeom>
          <a:solidFill>
            <a:srgbClr val="F871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960120" y="1911095"/>
            <a:ext cx="118872" cy="118872"/>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1143000" y="1911095"/>
            <a:ext cx="118872" cy="118872"/>
          </a:xfrm>
          <a:prstGeom prst="ellipse">
            <a:avLst/>
          </a:prstGeom>
          <a:solidFill>
            <a:srgbClr val="34D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1417319" y="1856231"/>
            <a:ext cx="5806440" cy="237744"/>
          </a:xfrm>
          <a:prstGeom prst="roundRect">
            <a:avLst>
              <a:gd name="adj" fmla="val 50000"/>
            </a:avLst>
          </a:prstGeom>
          <a:solidFill>
            <a:srgbClr val="0D0D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554480" y="1856231"/>
            <a:ext cx="5577840" cy="237744"/>
          </a:xfrm>
          <a:prstGeom prst="rect">
            <a:avLst/>
          </a:prstGeom>
          <a:noFill/>
        </p:spPr>
        <p:txBody>
          <a:bodyPr wrap="square" lIns="18288" rIns="18288" tIns="18288" bIns="18288" anchor="ctr">
            <a:noAutofit/>
          </a:bodyPr>
          <a:lstStyle/>
          <a:p>
            <a:pPr algn="l">
              <a:lnSpc>
                <a:spcPct val="110000"/>
              </a:lnSpc>
            </a:pPr>
            <a:r>
              <a:rPr sz="1100" b="0" i="0">
                <a:solidFill>
                  <a:srgbClr val="94A3B8"/>
                </a:solidFill>
                <a:latin typeface="Inter"/>
              </a:rPr>
              <a:t>https://sites.registermysite.com/maple-street-bakery-demo/</a:t>
            </a:r>
          </a:p>
        </p:txBody>
      </p:sp>
      <p:pic>
        <p:nvPicPr>
          <p:cNvPr id="18" name="Picture 17" descr="l01_crop.png"/>
          <p:cNvPicPr>
            <a:picLocks noChangeAspect="1"/>
          </p:cNvPicPr>
          <p:nvPr/>
        </p:nvPicPr>
        <p:blipFill>
          <a:blip r:embed="rId3"/>
          <a:stretch>
            <a:fillRect/>
          </a:stretch>
        </p:blipFill>
        <p:spPr>
          <a:xfrm>
            <a:off x="685800" y="2185416"/>
            <a:ext cx="6675120" cy="3615690"/>
          </a:xfrm>
          <a:prstGeom prst="rect">
            <a:avLst/>
          </a:prstGeom>
        </p:spPr>
      </p:pic>
      <p:sp>
        <p:nvSpPr>
          <p:cNvPr id="19" name="Rounded Rectangle 18"/>
          <p:cNvSpPr/>
          <p:nvPr/>
        </p:nvSpPr>
        <p:spPr>
          <a:xfrm>
            <a:off x="704342" y="2203958"/>
            <a:ext cx="6638036" cy="208597"/>
          </a:xfrm>
          <a:prstGeom prst="roundRect">
            <a:avLst>
              <a:gd name="adj" fmla="val 18000"/>
            </a:avLst>
          </a:prstGeom>
          <a:noFill/>
          <a:ln w="31750">
            <a:solidFill>
              <a:srgbClr val="FBBF2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467329" y="1966945"/>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1</a:t>
            </a:r>
          </a:p>
        </p:txBody>
      </p:sp>
      <p:sp>
        <p:nvSpPr>
          <p:cNvPr id="21" name="Rounded Rectangle 20"/>
          <p:cNvSpPr/>
          <p:nvPr/>
        </p:nvSpPr>
        <p:spPr>
          <a:xfrm>
            <a:off x="7717536" y="1728216"/>
            <a:ext cx="3886200" cy="2157984"/>
          </a:xfrm>
          <a:prstGeom prst="roundRect">
            <a:avLst>
              <a:gd name="adj" fmla="val 3000"/>
            </a:avLst>
          </a:prstGeom>
          <a:solidFill>
            <a:srgbClr val="1F1F2C"/>
          </a:solidFill>
          <a:ln w="12700">
            <a:solidFill>
              <a:srgbClr val="3A3A4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e08_crop.png"/>
          <p:cNvPicPr>
            <a:picLocks noChangeAspect="1"/>
          </p:cNvPicPr>
          <p:nvPr/>
        </p:nvPicPr>
        <p:blipFill>
          <a:blip r:embed="rId4"/>
          <a:stretch>
            <a:fillRect/>
          </a:stretch>
        </p:blipFill>
        <p:spPr>
          <a:xfrm>
            <a:off x="7772400" y="1783080"/>
            <a:ext cx="3776472" cy="2048256"/>
          </a:xfrm>
          <a:prstGeom prst="rect">
            <a:avLst/>
          </a:prstGeom>
        </p:spPr>
      </p:pic>
      <p:sp>
        <p:nvSpPr>
          <p:cNvPr id="23" name="Oval 22"/>
          <p:cNvSpPr/>
          <p:nvPr/>
        </p:nvSpPr>
        <p:spPr>
          <a:xfrm>
            <a:off x="7535387" y="1610075"/>
            <a:ext cx="329184" cy="329184"/>
          </a:xfrm>
          <a:prstGeom prst="ellipse">
            <a:avLst/>
          </a:prstGeom>
          <a:solidFill>
            <a:srgbClr val="FBBF24"/>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0A0A0F"/>
                </a:solidFill>
                <a:latin typeface="Inter"/>
              </a:rPr>
              <a:t>2</a:t>
            </a:r>
          </a:p>
        </p:txBody>
      </p:sp>
      <p:pic>
        <p:nvPicPr>
          <p:cNvPr id="24" name="Picture 23" descr="circle-check_g.png"/>
          <p:cNvPicPr>
            <a:picLocks noChangeAspect="1"/>
          </p:cNvPicPr>
          <p:nvPr/>
        </p:nvPicPr>
        <p:blipFill>
          <a:blip r:embed="rId5"/>
          <a:stretch>
            <a:fillRect/>
          </a:stretch>
        </p:blipFill>
        <p:spPr>
          <a:xfrm>
            <a:off x="7772400" y="3977639"/>
            <a:ext cx="310896" cy="310896"/>
          </a:xfrm>
          <a:prstGeom prst="rect">
            <a:avLst/>
          </a:prstGeom>
        </p:spPr>
      </p:pic>
      <p:sp>
        <p:nvSpPr>
          <p:cNvPr id="25" name="TextBox 24"/>
          <p:cNvSpPr txBox="1"/>
          <p:nvPr/>
        </p:nvSpPr>
        <p:spPr>
          <a:xfrm>
            <a:off x="8183879" y="3950207"/>
            <a:ext cx="3383280" cy="36576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Announcement bar widget</a:t>
            </a:r>
          </a:p>
        </p:txBody>
      </p:sp>
      <p:pic>
        <p:nvPicPr>
          <p:cNvPr id="26" name="Picture 25" descr="circle-check_g.png"/>
          <p:cNvPicPr>
            <a:picLocks noChangeAspect="1"/>
          </p:cNvPicPr>
          <p:nvPr/>
        </p:nvPicPr>
        <p:blipFill>
          <a:blip r:embed="rId5"/>
          <a:stretch>
            <a:fillRect/>
          </a:stretch>
        </p:blipFill>
        <p:spPr>
          <a:xfrm>
            <a:off x="7772400" y="4434840"/>
            <a:ext cx="310896" cy="310896"/>
          </a:xfrm>
          <a:prstGeom prst="rect">
            <a:avLst/>
          </a:prstGeom>
        </p:spPr>
      </p:pic>
      <p:sp>
        <p:nvSpPr>
          <p:cNvPr id="27" name="TextBox 26"/>
          <p:cNvSpPr txBox="1"/>
          <p:nvPr/>
        </p:nvSpPr>
        <p:spPr>
          <a:xfrm>
            <a:off x="8183879" y="4407407"/>
            <a:ext cx="3383280" cy="36576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EdgeTrack counting visits</a:t>
            </a:r>
          </a:p>
        </p:txBody>
      </p:sp>
      <p:pic>
        <p:nvPicPr>
          <p:cNvPr id="28" name="Picture 27" descr="circle-check_g.png"/>
          <p:cNvPicPr>
            <a:picLocks noChangeAspect="1"/>
          </p:cNvPicPr>
          <p:nvPr/>
        </p:nvPicPr>
        <p:blipFill>
          <a:blip r:embed="rId5"/>
          <a:stretch>
            <a:fillRect/>
          </a:stretch>
        </p:blipFill>
        <p:spPr>
          <a:xfrm>
            <a:off x="7772400" y="4892040"/>
            <a:ext cx="310896" cy="310896"/>
          </a:xfrm>
          <a:prstGeom prst="rect">
            <a:avLst/>
          </a:prstGeom>
        </p:spPr>
      </p:pic>
      <p:sp>
        <p:nvSpPr>
          <p:cNvPr id="29" name="TextBox 28"/>
          <p:cNvSpPr txBox="1"/>
          <p:nvPr/>
        </p:nvSpPr>
        <p:spPr>
          <a:xfrm>
            <a:off x="8183879" y="4864607"/>
            <a:ext cx="3383280" cy="36576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Bakery schema in the page</a:t>
            </a:r>
          </a:p>
        </p:txBody>
      </p:sp>
      <p:pic>
        <p:nvPicPr>
          <p:cNvPr id="30" name="Picture 29" descr="circle-check_g.png"/>
          <p:cNvPicPr>
            <a:picLocks noChangeAspect="1"/>
          </p:cNvPicPr>
          <p:nvPr/>
        </p:nvPicPr>
        <p:blipFill>
          <a:blip r:embed="rId5"/>
          <a:stretch>
            <a:fillRect/>
          </a:stretch>
        </p:blipFill>
        <p:spPr>
          <a:xfrm>
            <a:off x="7772400" y="5349240"/>
            <a:ext cx="310896" cy="310896"/>
          </a:xfrm>
          <a:prstGeom prst="rect">
            <a:avLst/>
          </a:prstGeom>
        </p:spPr>
      </p:pic>
      <p:sp>
        <p:nvSpPr>
          <p:cNvPr id="31" name="TextBox 30"/>
          <p:cNvSpPr txBox="1"/>
          <p:nvPr/>
        </p:nvSpPr>
        <p:spPr>
          <a:xfrm>
            <a:off x="8183879" y="5321807"/>
            <a:ext cx="3383280" cy="36576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SEO title &amp; description</a:t>
            </a:r>
          </a:p>
        </p:txBody>
      </p:sp>
      <p:sp>
        <p:nvSpPr>
          <p:cNvPr id="32" name="TextBox 31"/>
          <p:cNvSpPr txBox="1"/>
          <p:nvPr/>
        </p:nvSpPr>
        <p:spPr>
          <a:xfrm>
            <a:off x="640080" y="6053328"/>
            <a:ext cx="10881360" cy="274320"/>
          </a:xfrm>
          <a:prstGeom prst="rect">
            <a:avLst/>
          </a:prstGeom>
          <a:noFill/>
        </p:spPr>
        <p:txBody>
          <a:bodyPr wrap="square" lIns="18288" rIns="18288" tIns="18288" bIns="18288" anchor="t">
            <a:noAutofit/>
          </a:bodyPr>
          <a:lstStyle/>
          <a:p>
            <a:pPr algn="l">
              <a:lnSpc>
                <a:spcPct val="110000"/>
              </a:lnSpc>
            </a:pPr>
            <a:r>
              <a:rPr sz="1000" b="0" i="1">
                <a:solidFill>
                  <a:srgbClr val="64748B"/>
                </a:solidFill>
                <a:latin typeface="Inter"/>
              </a:rPr>
              <a:t>Live page (left) and the EdgeTrack Overview a few minutes after publishing (right).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411480"/>
            <a:ext cx="9144000" cy="320040"/>
          </a:xfrm>
          <a:prstGeom prst="rect">
            <a:avLst/>
          </a:prstGeom>
          <a:noFill/>
        </p:spPr>
        <p:txBody>
          <a:bodyPr wrap="square" lIns="18288" rIns="18288" tIns="18288" bIns="18288" anchor="t">
            <a:noAutofit/>
          </a:bodyPr>
          <a:lstStyle/>
          <a:p>
            <a:pPr algn="l">
              <a:lnSpc>
                <a:spcPct val="110000"/>
              </a:lnSpc>
            </a:pPr>
            <a:r>
              <a:rPr sz="1200" b="1" i="0">
                <a:solidFill>
                  <a:srgbClr val="A78BFA"/>
                </a:solidFill>
                <a:latin typeface="Inter"/>
              </a:rPr>
              <a:t>RECAP</a:t>
            </a:r>
          </a:p>
        </p:txBody>
      </p:sp>
      <p:sp>
        <p:nvSpPr>
          <p:cNvPr id="5" name="TextBox 4"/>
          <p:cNvSpPr txBox="1"/>
          <p:nvPr/>
        </p:nvSpPr>
        <p:spPr>
          <a:xfrm>
            <a:off x="640080" y="685800"/>
            <a:ext cx="10881360" cy="822960"/>
          </a:xfrm>
          <a:prstGeom prst="rect">
            <a:avLst/>
          </a:prstGeom>
          <a:noFill/>
        </p:spPr>
        <p:txBody>
          <a:bodyPr wrap="square" lIns="18288" rIns="18288" tIns="18288" bIns="18288" anchor="t">
            <a:noAutofit/>
          </a:bodyPr>
          <a:lstStyle/>
          <a:p>
            <a:pPr algn="l">
              <a:lnSpc>
                <a:spcPct val="110000"/>
              </a:lnSpc>
            </a:pPr>
            <a:r>
              <a:rPr sz="3400" b="1" i="0">
                <a:solidFill>
                  <a:srgbClr val="FFFFFF"/>
                </a:solidFill>
                <a:latin typeface="Inter"/>
              </a:rPr>
              <a:t>Your HTML Studio checklist</a:t>
            </a:r>
          </a:p>
        </p:txBody>
      </p:sp>
      <p:sp>
        <p:nvSpPr>
          <p:cNvPr id="6" name="Rectangle 5"/>
          <p:cNvSpPr/>
          <p:nvPr/>
        </p:nvSpPr>
        <p:spPr>
          <a:xfrm>
            <a:off x="658368" y="1481328"/>
            <a:ext cx="1097280" cy="54864"/>
          </a:xfrm>
          <a:prstGeom prst="rect">
            <a:avLst/>
          </a:prstGeom>
          <a:gradFill rotWithShape="1">
            <a:gsLst>
              <a:gs pos="0">
                <a:srgbClr val="8B5CF6"/>
              </a:gs>
              <a:gs pos="100000">
                <a:srgbClr val="60A5F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ogo_round.png"/>
          <p:cNvPicPr>
            <a:picLocks noChangeAspect="1"/>
          </p:cNvPicPr>
          <p:nvPr/>
        </p:nvPicPr>
        <p:blipFill>
          <a:blip r:embed="rId2"/>
          <a:stretch>
            <a:fillRect/>
          </a:stretch>
        </p:blipFill>
        <p:spPr>
          <a:xfrm>
            <a:off x="640080" y="6400800"/>
            <a:ext cx="237744" cy="237744"/>
          </a:xfrm>
          <a:prstGeom prst="rect">
            <a:avLst/>
          </a:prstGeom>
        </p:spPr>
      </p:pic>
      <p:sp>
        <p:nvSpPr>
          <p:cNvPr id="8" name="TextBox 7"/>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9" name="TextBox 8"/>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22</a:t>
            </a:r>
          </a:p>
        </p:txBody>
      </p:sp>
      <p:sp>
        <p:nvSpPr>
          <p:cNvPr id="10" name="Rounded Rectangle 9"/>
          <p:cNvSpPr/>
          <p:nvPr/>
        </p:nvSpPr>
        <p:spPr>
          <a:xfrm>
            <a:off x="640080" y="1828800"/>
            <a:ext cx="3474720"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3520439"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1</a:t>
            </a:r>
          </a:p>
        </p:txBody>
      </p:sp>
      <p:sp>
        <p:nvSpPr>
          <p:cNvPr id="12" name="Rounded Rectangle 11"/>
          <p:cNvSpPr/>
          <p:nvPr/>
        </p:nvSpPr>
        <p:spPr>
          <a:xfrm>
            <a:off x="914400" y="210312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user-plus_p.png"/>
          <p:cNvPicPr>
            <a:picLocks noChangeAspect="1"/>
          </p:cNvPicPr>
          <p:nvPr/>
        </p:nvPicPr>
        <p:blipFill>
          <a:blip r:embed="rId3"/>
          <a:stretch>
            <a:fillRect/>
          </a:stretch>
        </p:blipFill>
        <p:spPr>
          <a:xfrm>
            <a:off x="1055217" y="2243937"/>
            <a:ext cx="358444" cy="358444"/>
          </a:xfrm>
          <a:prstGeom prst="rect">
            <a:avLst/>
          </a:prstGeom>
        </p:spPr>
      </p:pic>
      <p:sp>
        <p:nvSpPr>
          <p:cNvPr id="14" name="TextBox 13"/>
          <p:cNvSpPr txBox="1"/>
          <p:nvPr/>
        </p:nvSpPr>
        <p:spPr>
          <a:xfrm>
            <a:off x="914400" y="2816352"/>
            <a:ext cx="30175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Create account</a:t>
            </a:r>
          </a:p>
        </p:txBody>
      </p:sp>
      <p:sp>
        <p:nvSpPr>
          <p:cNvPr id="15" name="TextBox 14"/>
          <p:cNvSpPr txBox="1"/>
          <p:nvPr/>
        </p:nvSpPr>
        <p:spPr>
          <a:xfrm>
            <a:off x="914400" y="3182112"/>
            <a:ext cx="3017520" cy="41148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Sign in → Create account</a:t>
            </a:r>
          </a:p>
        </p:txBody>
      </p:sp>
      <p:sp>
        <p:nvSpPr>
          <p:cNvPr id="16" name="Rounded Rectangle 15"/>
          <p:cNvSpPr/>
          <p:nvPr/>
        </p:nvSpPr>
        <p:spPr>
          <a:xfrm>
            <a:off x="4297680" y="1828800"/>
            <a:ext cx="3474720"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7178040"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2</a:t>
            </a:r>
          </a:p>
        </p:txBody>
      </p:sp>
      <p:sp>
        <p:nvSpPr>
          <p:cNvPr id="18" name="Rounded Rectangle 17"/>
          <p:cNvSpPr/>
          <p:nvPr/>
        </p:nvSpPr>
        <p:spPr>
          <a:xfrm>
            <a:off x="4572000" y="210312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layout-template_b.png"/>
          <p:cNvPicPr>
            <a:picLocks noChangeAspect="1"/>
          </p:cNvPicPr>
          <p:nvPr/>
        </p:nvPicPr>
        <p:blipFill>
          <a:blip r:embed="rId4"/>
          <a:stretch>
            <a:fillRect/>
          </a:stretch>
        </p:blipFill>
        <p:spPr>
          <a:xfrm>
            <a:off x="4712817" y="2243937"/>
            <a:ext cx="358444" cy="358444"/>
          </a:xfrm>
          <a:prstGeom prst="rect">
            <a:avLst/>
          </a:prstGeom>
        </p:spPr>
      </p:pic>
      <p:sp>
        <p:nvSpPr>
          <p:cNvPr id="20" name="TextBox 19"/>
          <p:cNvSpPr txBox="1"/>
          <p:nvPr/>
        </p:nvSpPr>
        <p:spPr>
          <a:xfrm>
            <a:off x="4572000" y="2816352"/>
            <a:ext cx="30175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Template &amp; sections</a:t>
            </a:r>
          </a:p>
        </p:txBody>
      </p:sp>
      <p:sp>
        <p:nvSpPr>
          <p:cNvPr id="21" name="TextBox 20"/>
          <p:cNvSpPr txBox="1"/>
          <p:nvPr/>
        </p:nvSpPr>
        <p:spPr>
          <a:xfrm>
            <a:off x="4572000" y="3182112"/>
            <a:ext cx="3017520" cy="41148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Templates, then edit in Form Mode</a:t>
            </a:r>
          </a:p>
        </p:txBody>
      </p:sp>
      <p:sp>
        <p:nvSpPr>
          <p:cNvPr id="22" name="Rounded Rectangle 21"/>
          <p:cNvSpPr/>
          <p:nvPr/>
        </p:nvSpPr>
        <p:spPr>
          <a:xfrm>
            <a:off x="7955279" y="1828800"/>
            <a:ext cx="3474720"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10835640" y="2011679"/>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3</a:t>
            </a:r>
          </a:p>
        </p:txBody>
      </p:sp>
      <p:sp>
        <p:nvSpPr>
          <p:cNvPr id="24" name="Rounded Rectangle 23"/>
          <p:cNvSpPr/>
          <p:nvPr/>
        </p:nvSpPr>
        <p:spPr>
          <a:xfrm>
            <a:off x="8229600" y="210312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megaphone_k.png"/>
          <p:cNvPicPr>
            <a:picLocks noChangeAspect="1"/>
          </p:cNvPicPr>
          <p:nvPr/>
        </p:nvPicPr>
        <p:blipFill>
          <a:blip r:embed="rId5"/>
          <a:stretch>
            <a:fillRect/>
          </a:stretch>
        </p:blipFill>
        <p:spPr>
          <a:xfrm>
            <a:off x="8370417" y="2243937"/>
            <a:ext cx="358444" cy="358444"/>
          </a:xfrm>
          <a:prstGeom prst="rect">
            <a:avLst/>
          </a:prstGeom>
        </p:spPr>
      </p:pic>
      <p:sp>
        <p:nvSpPr>
          <p:cNvPr id="26" name="TextBox 25"/>
          <p:cNvSpPr txBox="1"/>
          <p:nvPr/>
        </p:nvSpPr>
        <p:spPr>
          <a:xfrm>
            <a:off x="8229600" y="2816352"/>
            <a:ext cx="30175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Widgets</a:t>
            </a:r>
          </a:p>
        </p:txBody>
      </p:sp>
      <p:sp>
        <p:nvSpPr>
          <p:cNvPr id="27" name="TextBox 26"/>
          <p:cNvSpPr txBox="1"/>
          <p:nvPr/>
        </p:nvSpPr>
        <p:spPr>
          <a:xfrm>
            <a:off x="8229600" y="3182112"/>
            <a:ext cx="3017520" cy="41148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Widget Studio → Send embed back</a:t>
            </a:r>
          </a:p>
        </p:txBody>
      </p:sp>
      <p:sp>
        <p:nvSpPr>
          <p:cNvPr id="28" name="Rounded Rectangle 27"/>
          <p:cNvSpPr/>
          <p:nvPr/>
        </p:nvSpPr>
        <p:spPr>
          <a:xfrm>
            <a:off x="640080" y="3840480"/>
            <a:ext cx="3474720"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3520439" y="4023360"/>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4</a:t>
            </a:r>
          </a:p>
        </p:txBody>
      </p:sp>
      <p:sp>
        <p:nvSpPr>
          <p:cNvPr id="30" name="Rounded Rectangle 29"/>
          <p:cNvSpPr/>
          <p:nvPr/>
        </p:nvSpPr>
        <p:spPr>
          <a:xfrm>
            <a:off x="914400" y="411480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Picture 30" descr="bar-chart-3_b.png"/>
          <p:cNvPicPr>
            <a:picLocks noChangeAspect="1"/>
          </p:cNvPicPr>
          <p:nvPr/>
        </p:nvPicPr>
        <p:blipFill>
          <a:blip r:embed="rId6"/>
          <a:stretch>
            <a:fillRect/>
          </a:stretch>
        </p:blipFill>
        <p:spPr>
          <a:xfrm>
            <a:off x="1055217" y="4255617"/>
            <a:ext cx="358444" cy="358444"/>
          </a:xfrm>
          <a:prstGeom prst="rect">
            <a:avLst/>
          </a:prstGeom>
        </p:spPr>
      </p:pic>
      <p:sp>
        <p:nvSpPr>
          <p:cNvPr id="32" name="TextBox 31"/>
          <p:cNvSpPr txBox="1"/>
          <p:nvPr/>
        </p:nvSpPr>
        <p:spPr>
          <a:xfrm>
            <a:off x="914400" y="4828032"/>
            <a:ext cx="30175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EdgeTrack</a:t>
            </a:r>
          </a:p>
        </p:txBody>
      </p:sp>
      <p:sp>
        <p:nvSpPr>
          <p:cNvPr id="33" name="TextBox 32"/>
          <p:cNvSpPr txBox="1"/>
          <p:nvPr/>
        </p:nvSpPr>
        <p:spPr>
          <a:xfrm>
            <a:off x="914400" y="5193792"/>
            <a:ext cx="3017520" cy="41148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Copy Code → Save to &lt;head&gt;</a:t>
            </a:r>
          </a:p>
        </p:txBody>
      </p:sp>
      <p:sp>
        <p:nvSpPr>
          <p:cNvPr id="34" name="Rounded Rectangle 33"/>
          <p:cNvSpPr/>
          <p:nvPr/>
        </p:nvSpPr>
        <p:spPr>
          <a:xfrm>
            <a:off x="4297680" y="3840480"/>
            <a:ext cx="3474720"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7178040" y="4023360"/>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5</a:t>
            </a:r>
          </a:p>
        </p:txBody>
      </p:sp>
      <p:sp>
        <p:nvSpPr>
          <p:cNvPr id="36" name="Rounded Rectangle 35"/>
          <p:cNvSpPr/>
          <p:nvPr/>
        </p:nvSpPr>
        <p:spPr>
          <a:xfrm>
            <a:off x="4572000" y="411480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7" name="Picture 36" descr="braces_g.png"/>
          <p:cNvPicPr>
            <a:picLocks noChangeAspect="1"/>
          </p:cNvPicPr>
          <p:nvPr/>
        </p:nvPicPr>
        <p:blipFill>
          <a:blip r:embed="rId7"/>
          <a:stretch>
            <a:fillRect/>
          </a:stretch>
        </p:blipFill>
        <p:spPr>
          <a:xfrm>
            <a:off x="4712817" y="4255617"/>
            <a:ext cx="358444" cy="358444"/>
          </a:xfrm>
          <a:prstGeom prst="rect">
            <a:avLst/>
          </a:prstGeom>
        </p:spPr>
      </p:pic>
      <p:sp>
        <p:nvSpPr>
          <p:cNvPr id="38" name="TextBox 37"/>
          <p:cNvSpPr txBox="1"/>
          <p:nvPr/>
        </p:nvSpPr>
        <p:spPr>
          <a:xfrm>
            <a:off x="4572000" y="4828032"/>
            <a:ext cx="30175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SEO &amp; Schema</a:t>
            </a:r>
          </a:p>
        </p:txBody>
      </p:sp>
      <p:sp>
        <p:nvSpPr>
          <p:cNvPr id="39" name="TextBox 38"/>
          <p:cNvSpPr txBox="1"/>
          <p:nvPr/>
        </p:nvSpPr>
        <p:spPr>
          <a:xfrm>
            <a:off x="4572000" y="5193792"/>
            <a:ext cx="3017520" cy="41148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Save SEO → Export to HTML Studio</a:t>
            </a:r>
          </a:p>
        </p:txBody>
      </p:sp>
      <p:sp>
        <p:nvSpPr>
          <p:cNvPr id="40" name="Rounded Rectangle 39"/>
          <p:cNvSpPr/>
          <p:nvPr/>
        </p:nvSpPr>
        <p:spPr>
          <a:xfrm>
            <a:off x="7955279" y="3840480"/>
            <a:ext cx="3474720" cy="1828800"/>
          </a:xfrm>
          <a:prstGeom prst="roundRect">
            <a:avLst>
              <a:gd name="adj" fmla="val 8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Oval 40"/>
          <p:cNvSpPr/>
          <p:nvPr/>
        </p:nvSpPr>
        <p:spPr>
          <a:xfrm>
            <a:off x="10835640" y="4023360"/>
            <a:ext cx="365760" cy="365760"/>
          </a:xfrm>
          <a:prstGeom prst="ellipse">
            <a:avLst/>
          </a:prstGeom>
          <a:solidFill>
            <a:srgbClr val="A78BF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0A0A0F"/>
                </a:solidFill>
                <a:latin typeface="Inter"/>
              </a:rPr>
              <a:t>6</a:t>
            </a:r>
          </a:p>
        </p:txBody>
      </p:sp>
      <p:sp>
        <p:nvSpPr>
          <p:cNvPr id="42" name="Rounded Rectangle 41"/>
          <p:cNvSpPr/>
          <p:nvPr/>
        </p:nvSpPr>
        <p:spPr>
          <a:xfrm>
            <a:off x="8229600" y="4114800"/>
            <a:ext cx="640080" cy="640080"/>
          </a:xfrm>
          <a:prstGeom prst="roundRect">
            <a:avLst>
              <a:gd name="adj" fmla="val 28000"/>
            </a:avLst>
          </a:prstGeom>
          <a:solidFill>
            <a:srgbClr val="1E1B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3" name="Picture 42" descr="rocket_y.png"/>
          <p:cNvPicPr>
            <a:picLocks noChangeAspect="1"/>
          </p:cNvPicPr>
          <p:nvPr/>
        </p:nvPicPr>
        <p:blipFill>
          <a:blip r:embed="rId8"/>
          <a:stretch>
            <a:fillRect/>
          </a:stretch>
        </p:blipFill>
        <p:spPr>
          <a:xfrm>
            <a:off x="8370417" y="4255617"/>
            <a:ext cx="358444" cy="358444"/>
          </a:xfrm>
          <a:prstGeom prst="rect">
            <a:avLst/>
          </a:prstGeom>
        </p:spPr>
      </p:pic>
      <p:sp>
        <p:nvSpPr>
          <p:cNvPr id="44" name="TextBox 43"/>
          <p:cNvSpPr txBox="1"/>
          <p:nvPr/>
        </p:nvSpPr>
        <p:spPr>
          <a:xfrm>
            <a:off x="8229600" y="4828032"/>
            <a:ext cx="3017520" cy="365760"/>
          </a:xfrm>
          <a:prstGeom prst="rect">
            <a:avLst/>
          </a:prstGeom>
          <a:noFill/>
        </p:spPr>
        <p:txBody>
          <a:bodyPr wrap="square" lIns="18288" rIns="18288" tIns="18288" bIns="18288" anchor="t">
            <a:noAutofit/>
          </a:bodyPr>
          <a:lstStyle/>
          <a:p>
            <a:pPr algn="l">
              <a:lnSpc>
                <a:spcPct val="110000"/>
              </a:lnSpc>
            </a:pPr>
            <a:r>
              <a:rPr sz="1800" b="1" i="0">
                <a:solidFill>
                  <a:srgbClr val="FFFFFF"/>
                </a:solidFill>
                <a:latin typeface="Inter"/>
              </a:rPr>
              <a:t>Publish</a:t>
            </a:r>
          </a:p>
        </p:txBody>
      </p:sp>
      <p:sp>
        <p:nvSpPr>
          <p:cNvPr id="45" name="TextBox 44"/>
          <p:cNvSpPr txBox="1"/>
          <p:nvPr/>
        </p:nvSpPr>
        <p:spPr>
          <a:xfrm>
            <a:off x="8229600" y="5193792"/>
            <a:ext cx="3017520" cy="411480"/>
          </a:xfrm>
          <a:prstGeom prst="rect">
            <a:avLst/>
          </a:prstGeom>
          <a:noFill/>
        </p:spPr>
        <p:txBody>
          <a:bodyPr wrap="square" lIns="18288" rIns="18288" tIns="18288" bIns="18288" anchor="t">
            <a:noAutofit/>
          </a:bodyPr>
          <a:lstStyle/>
          <a:p>
            <a:pPr algn="l">
              <a:lnSpc>
                <a:spcPct val="110000"/>
              </a:lnSpc>
            </a:pPr>
            <a:r>
              <a:rPr sz="1300" b="0" i="0">
                <a:solidFill>
                  <a:srgbClr val="94A3B8"/>
                </a:solidFill>
                <a:latin typeface="Inter"/>
              </a:rPr>
              <a:t>Pick a zone &amp; slug → Publish slug</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A0A0F"/>
              </a:gs>
              <a:gs pos="100000">
                <a:srgbClr val="15132B"/>
              </a:gs>
            </a:gsLst>
            <a:lin scaled="0" ang="2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Oval 2"/>
          <p:cNvSpPr/>
          <p:nvPr/>
        </p:nvSpPr>
        <p:spPr>
          <a:xfrm>
            <a:off x="8778240" y="-2011680"/>
            <a:ext cx="5486400" cy="4206240"/>
          </a:xfrm>
          <a:prstGeom prst="ellipse">
            <a:avLst/>
          </a:prstGeom>
          <a:solidFill>
            <a:srgbClr val="1A16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logo_round.png"/>
          <p:cNvPicPr>
            <a:picLocks noChangeAspect="1"/>
          </p:cNvPicPr>
          <p:nvPr/>
        </p:nvPicPr>
        <p:blipFill>
          <a:blip r:embed="rId2"/>
          <a:stretch>
            <a:fillRect/>
          </a:stretch>
        </p:blipFill>
        <p:spPr>
          <a:xfrm>
            <a:off x="640080" y="6400800"/>
            <a:ext cx="237744" cy="237744"/>
          </a:xfrm>
          <a:prstGeom prst="rect">
            <a:avLst/>
          </a:prstGeom>
        </p:spPr>
      </p:pic>
      <p:sp>
        <p:nvSpPr>
          <p:cNvPr id="5" name="TextBox 4"/>
          <p:cNvSpPr txBox="1"/>
          <p:nvPr/>
        </p:nvSpPr>
        <p:spPr>
          <a:xfrm>
            <a:off x="932688" y="6400800"/>
            <a:ext cx="3657600" cy="256032"/>
          </a:xfrm>
          <a:prstGeom prst="rect">
            <a:avLst/>
          </a:prstGeom>
          <a:noFill/>
        </p:spPr>
        <p:txBody>
          <a:bodyPr wrap="square" lIns="18288" rIns="18288" tIns="18288" bIns="18288" anchor="ctr">
            <a:noAutofit/>
          </a:bodyPr>
          <a:lstStyle/>
          <a:p>
            <a:pPr algn="l">
              <a:lnSpc>
                <a:spcPct val="110000"/>
              </a:lnSpc>
            </a:pPr>
            <a:r>
              <a:rPr sz="1000" b="0" i="0">
                <a:solidFill>
                  <a:srgbClr val="64748B"/>
                </a:solidFill>
                <a:latin typeface="Inter"/>
              </a:rPr>
              <a:t>registermysite.com</a:t>
            </a:r>
          </a:p>
        </p:txBody>
      </p:sp>
      <p:sp>
        <p:nvSpPr>
          <p:cNvPr id="6" name="TextBox 5"/>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64748B"/>
                </a:solidFill>
                <a:latin typeface="Inter"/>
              </a:rPr>
              <a:t>23</a:t>
            </a:r>
          </a:p>
        </p:txBody>
      </p:sp>
      <p:sp>
        <p:nvSpPr>
          <p:cNvPr id="7" name="TextBox 6"/>
          <p:cNvSpPr txBox="1"/>
          <p:nvPr/>
        </p:nvSpPr>
        <p:spPr>
          <a:xfrm>
            <a:off x="731520" y="914400"/>
            <a:ext cx="10698480" cy="365760"/>
          </a:xfrm>
          <a:prstGeom prst="rect">
            <a:avLst/>
          </a:prstGeom>
          <a:noFill/>
        </p:spPr>
        <p:txBody>
          <a:bodyPr wrap="square" lIns="18288" rIns="18288" tIns="18288" bIns="18288" anchor="t">
            <a:noAutofit/>
          </a:bodyPr>
          <a:lstStyle/>
          <a:p>
            <a:pPr algn="ctr">
              <a:lnSpc>
                <a:spcPct val="110000"/>
              </a:lnSpc>
            </a:pPr>
            <a:r>
              <a:rPr sz="1300" b="1" i="0">
                <a:solidFill>
                  <a:srgbClr val="A78BFA"/>
                </a:solidFill>
                <a:latin typeface="Inter"/>
              </a:rPr>
              <a:t>YOUR NEXT STEP</a:t>
            </a:r>
          </a:p>
        </p:txBody>
      </p:sp>
      <p:sp>
        <p:nvSpPr>
          <p:cNvPr id="8" name="TextBox 7"/>
          <p:cNvSpPr txBox="1"/>
          <p:nvPr/>
        </p:nvSpPr>
        <p:spPr>
          <a:xfrm>
            <a:off x="731520" y="1325880"/>
            <a:ext cx="10698480" cy="1005840"/>
          </a:xfrm>
          <a:prstGeom prst="rect">
            <a:avLst/>
          </a:prstGeom>
          <a:noFill/>
        </p:spPr>
        <p:txBody>
          <a:bodyPr wrap="square" lIns="18288" rIns="18288" tIns="18288" bIns="18288" anchor="t">
            <a:noAutofit/>
          </a:bodyPr>
          <a:lstStyle/>
          <a:p>
            <a:pPr algn="ctr">
              <a:lnSpc>
                <a:spcPct val="110000"/>
              </a:lnSpc>
            </a:pPr>
            <a:r>
              <a:rPr sz="5400" b="1" i="0">
                <a:solidFill>
                  <a:srgbClr val="FFFFFF"/>
                </a:solidFill>
                <a:latin typeface="Inter"/>
              </a:rPr>
              <a:t>Let’s build your page.</a:t>
            </a:r>
          </a:p>
        </p:txBody>
      </p:sp>
      <p:sp>
        <p:nvSpPr>
          <p:cNvPr id="9" name="Rounded Rectangle 8"/>
          <p:cNvSpPr/>
          <p:nvPr/>
        </p:nvSpPr>
        <p:spPr>
          <a:xfrm>
            <a:off x="2441448" y="2606040"/>
            <a:ext cx="7315200" cy="1005840"/>
          </a:xfrm>
          <a:prstGeom prst="roundRect">
            <a:avLst>
              <a:gd name="adj" fmla="val 50000"/>
            </a:avLst>
          </a:prstGeom>
          <a:gradFill rotWithShape="1">
            <a:gsLst>
              <a:gs pos="0">
                <a:srgbClr val="8B5CF6"/>
              </a:gs>
              <a:gs pos="100000">
                <a:srgbClr val="3B82F6"/>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441448" y="2606040"/>
            <a:ext cx="7315200" cy="1005840"/>
          </a:xfrm>
          <a:prstGeom prst="rect">
            <a:avLst/>
          </a:prstGeom>
          <a:noFill/>
        </p:spPr>
        <p:txBody>
          <a:bodyPr wrap="square" lIns="18288" rIns="18288" tIns="18288" bIns="18288" anchor="ctr">
            <a:noAutofit/>
          </a:bodyPr>
          <a:lstStyle/>
          <a:p>
            <a:pPr algn="ctr">
              <a:lnSpc>
                <a:spcPct val="110000"/>
              </a:lnSpc>
            </a:pPr>
            <a:r>
              <a:rPr sz="3200" b="1" i="0">
                <a:solidFill>
                  <a:srgbClr val="FFFFFF"/>
                </a:solidFill>
                <a:latin typeface="Inter"/>
              </a:rPr>
              <a:t>html-studio.registermysite.com</a:t>
            </a:r>
          </a:p>
        </p:txBody>
      </p:sp>
      <p:sp>
        <p:nvSpPr>
          <p:cNvPr id="11" name="TextBox 10"/>
          <p:cNvSpPr txBox="1"/>
          <p:nvPr/>
        </p:nvSpPr>
        <p:spPr>
          <a:xfrm>
            <a:off x="731520" y="3794760"/>
            <a:ext cx="10698480" cy="411480"/>
          </a:xfrm>
          <a:prstGeom prst="rect">
            <a:avLst/>
          </a:prstGeom>
          <a:noFill/>
        </p:spPr>
        <p:txBody>
          <a:bodyPr wrap="square" lIns="18288" rIns="18288" tIns="18288" bIns="18288" anchor="t">
            <a:noAutofit/>
          </a:bodyPr>
          <a:lstStyle/>
          <a:p>
            <a:pPr algn="ctr">
              <a:lnSpc>
                <a:spcPct val="110000"/>
              </a:lnSpc>
            </a:pPr>
            <a:r>
              <a:rPr sz="1800" b="0" i="0">
                <a:solidFill>
                  <a:srgbClr val="94A3B8"/>
                </a:solidFill>
                <a:latin typeface="Inter"/>
              </a:rPr>
              <a:t>Want us to build it with you? </a:t>
            </a:r>
            <a:r>
              <a:rPr sz="1800" b="1" i="0">
                <a:solidFill>
                  <a:srgbClr val="60A5FA"/>
                </a:solidFill>
                <a:latin typeface="Inter"/>
              </a:rPr>
              <a:t>registermysite.com</a:t>
            </a:r>
          </a:p>
        </p:txBody>
      </p:sp>
      <p:sp>
        <p:nvSpPr>
          <p:cNvPr id="12" name="Rounded Rectangle 11"/>
          <p:cNvSpPr/>
          <p:nvPr/>
        </p:nvSpPr>
        <p:spPr>
          <a:xfrm>
            <a:off x="1097280" y="4617720"/>
            <a:ext cx="3200400" cy="731520"/>
          </a:xfrm>
          <a:prstGeom prst="roundRect">
            <a:avLst>
              <a:gd name="adj" fmla="val 4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phone_g.png"/>
          <p:cNvPicPr>
            <a:picLocks noChangeAspect="1"/>
          </p:cNvPicPr>
          <p:nvPr/>
        </p:nvPicPr>
        <p:blipFill>
          <a:blip r:embed="rId3"/>
          <a:stretch>
            <a:fillRect/>
          </a:stretch>
        </p:blipFill>
        <p:spPr>
          <a:xfrm>
            <a:off x="1325880" y="4800600"/>
            <a:ext cx="365760" cy="365760"/>
          </a:xfrm>
          <a:prstGeom prst="rect">
            <a:avLst/>
          </a:prstGeom>
        </p:spPr>
      </p:pic>
      <p:sp>
        <p:nvSpPr>
          <p:cNvPr id="14" name="TextBox 13"/>
          <p:cNvSpPr txBox="1"/>
          <p:nvPr/>
        </p:nvSpPr>
        <p:spPr>
          <a:xfrm>
            <a:off x="1783080" y="4617720"/>
            <a:ext cx="2468880" cy="73152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(562) 751-4597</a:t>
            </a:r>
          </a:p>
        </p:txBody>
      </p:sp>
      <p:sp>
        <p:nvSpPr>
          <p:cNvPr id="15" name="Rounded Rectangle 14"/>
          <p:cNvSpPr/>
          <p:nvPr/>
        </p:nvSpPr>
        <p:spPr>
          <a:xfrm>
            <a:off x="4526280" y="4617720"/>
            <a:ext cx="3200400" cy="731520"/>
          </a:xfrm>
          <a:prstGeom prst="roundRect">
            <a:avLst>
              <a:gd name="adj" fmla="val 4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mail_b.png"/>
          <p:cNvPicPr>
            <a:picLocks noChangeAspect="1"/>
          </p:cNvPicPr>
          <p:nvPr/>
        </p:nvPicPr>
        <p:blipFill>
          <a:blip r:embed="rId4"/>
          <a:stretch>
            <a:fillRect/>
          </a:stretch>
        </p:blipFill>
        <p:spPr>
          <a:xfrm>
            <a:off x="4754880" y="4800600"/>
            <a:ext cx="365760" cy="365760"/>
          </a:xfrm>
          <a:prstGeom prst="rect">
            <a:avLst/>
          </a:prstGeom>
        </p:spPr>
      </p:pic>
      <p:sp>
        <p:nvSpPr>
          <p:cNvPr id="17" name="TextBox 16"/>
          <p:cNvSpPr txBox="1"/>
          <p:nvPr/>
        </p:nvSpPr>
        <p:spPr>
          <a:xfrm>
            <a:off x="5212080" y="4617720"/>
            <a:ext cx="2468880" cy="73152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info@registermysite.com</a:t>
            </a:r>
          </a:p>
        </p:txBody>
      </p:sp>
      <p:sp>
        <p:nvSpPr>
          <p:cNvPr id="18" name="Rounded Rectangle 17"/>
          <p:cNvSpPr/>
          <p:nvPr/>
        </p:nvSpPr>
        <p:spPr>
          <a:xfrm>
            <a:off x="7955279" y="4617720"/>
            <a:ext cx="3200400" cy="731520"/>
          </a:xfrm>
          <a:prstGeom prst="roundRect">
            <a:avLst>
              <a:gd name="adj" fmla="val 40000"/>
            </a:avLst>
          </a:prstGeom>
          <a:solidFill>
            <a:srgbClr val="14141D"/>
          </a:solidFill>
          <a:ln w="12700">
            <a:solidFill>
              <a:srgbClr val="2A2A3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map-pin_k.png"/>
          <p:cNvPicPr>
            <a:picLocks noChangeAspect="1"/>
          </p:cNvPicPr>
          <p:nvPr/>
        </p:nvPicPr>
        <p:blipFill>
          <a:blip r:embed="rId5"/>
          <a:stretch>
            <a:fillRect/>
          </a:stretch>
        </p:blipFill>
        <p:spPr>
          <a:xfrm>
            <a:off x="8183879" y="4800600"/>
            <a:ext cx="365760" cy="365760"/>
          </a:xfrm>
          <a:prstGeom prst="rect">
            <a:avLst/>
          </a:prstGeom>
        </p:spPr>
      </p:pic>
      <p:sp>
        <p:nvSpPr>
          <p:cNvPr id="20" name="TextBox 19"/>
          <p:cNvSpPr txBox="1"/>
          <p:nvPr/>
        </p:nvSpPr>
        <p:spPr>
          <a:xfrm>
            <a:off x="8641080" y="4617720"/>
            <a:ext cx="2468880" cy="731520"/>
          </a:xfrm>
          <a:prstGeom prst="rect">
            <a:avLst/>
          </a:prstGeom>
          <a:noFill/>
        </p:spPr>
        <p:txBody>
          <a:bodyPr wrap="square" lIns="18288" rIns="18288" tIns="18288" bIns="18288" anchor="ctr">
            <a:noAutofit/>
          </a:bodyPr>
          <a:lstStyle/>
          <a:p>
            <a:pPr algn="l">
              <a:lnSpc>
                <a:spcPct val="110000"/>
              </a:lnSpc>
            </a:pPr>
            <a:r>
              <a:rPr sz="1400" b="0" i="0">
                <a:solidFill>
                  <a:srgbClr val="E5E7EB"/>
                </a:solidFill>
                <a:latin typeface="Inter"/>
              </a:rPr>
              <a:t>In person across LA &amp; Orange County</a:t>
            </a:r>
          </a:p>
        </p:txBody>
      </p:sp>
      <p:pic>
        <p:nvPicPr>
          <p:cNvPr id="21" name="Picture 20" descr="logo_round.png"/>
          <p:cNvPicPr>
            <a:picLocks noChangeAspect="1"/>
          </p:cNvPicPr>
          <p:nvPr/>
        </p:nvPicPr>
        <p:blipFill>
          <a:blip r:embed="rId2"/>
          <a:stretch>
            <a:fillRect/>
          </a:stretch>
        </p:blipFill>
        <p:spPr>
          <a:xfrm>
            <a:off x="5788152" y="5577840"/>
            <a:ext cx="603504" cy="60350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